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Lst>
  <p:sldSz cx="18288000" cy="10287000"/>
  <p:notesSz cx="6858000" cy="9144000"/>
  <p:embeddedFontLst>
    <p:embeddedFont>
      <p:font typeface="TT Supermolot Neue Bold" charset="1" panose="02000803030000020004"/>
      <p:regular r:id="rId19"/>
    </p:embeddedFont>
    <p:embeddedFont>
      <p:font typeface="Eastman Grotesque" charset="1" panose="00000500000000000000"/>
      <p:regular r:id="rId20"/>
    </p:embeddedFont>
    <p:embeddedFont>
      <p:font typeface="Canva Sans" charset="1" panose="020B0503030501040103"/>
      <p:regular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22.png" Type="http://schemas.openxmlformats.org/officeDocument/2006/relationships/image"/><Relationship Id="rId5" Target="../media/image23.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22.png" Type="http://schemas.openxmlformats.org/officeDocument/2006/relationships/image"/><Relationship Id="rId5" Target="../media/image23.svg" Type="http://schemas.openxmlformats.org/officeDocument/2006/relationships/image"/><Relationship Id="rId6" Target="../media/image25.jpe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jpeg"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10.png" Type="http://schemas.openxmlformats.org/officeDocument/2006/relationships/image"/><Relationship Id="rId5" Target="../media/image11.svg" Type="http://schemas.openxmlformats.org/officeDocument/2006/relationships/image"/><Relationship Id="rId6" Target="../media/image12.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13.png" Type="http://schemas.openxmlformats.org/officeDocument/2006/relationships/image"/><Relationship Id="rId5" Target="../media/image14.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9.jpeg" Type="http://schemas.openxmlformats.org/officeDocument/2006/relationships/image"/><Relationship Id="rId5" Target="../media/image17.png" Type="http://schemas.openxmlformats.org/officeDocument/2006/relationships/image"/><Relationship Id="rId6" Target="../media/image18.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svg" Type="http://schemas.openxmlformats.org/officeDocument/2006/relationships/image"/><Relationship Id="rId4" Target="../media/image21.jpe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22.png" Type="http://schemas.openxmlformats.org/officeDocument/2006/relationships/image"/><Relationship Id="rId5" Target="../media/image23.svg" Type="http://schemas.openxmlformats.org/officeDocument/2006/relationships/image"/><Relationship Id="rId6" Target="../media/image24.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2"/>
              <a:stretch>
                <a:fillRect l="0" t="0" r="0" b="0"/>
              </a:stretch>
            </a:blipFill>
          </p:spPr>
        </p:sp>
      </p:grpSp>
      <p:sp>
        <p:nvSpPr>
          <p:cNvPr name="Freeform 4" id="4"/>
          <p:cNvSpPr/>
          <p:nvPr/>
        </p:nvSpPr>
        <p:spPr>
          <a:xfrm flipH="false" flipV="false" rot="0">
            <a:off x="0" y="-76216"/>
            <a:ext cx="18288000" cy="10431661"/>
          </a:xfrm>
          <a:custGeom>
            <a:avLst/>
            <a:gdLst/>
            <a:ahLst/>
            <a:cxnLst/>
            <a:rect r="r" b="b" t="t" l="l"/>
            <a:pathLst>
              <a:path h="10431661" w="18288000">
                <a:moveTo>
                  <a:pt x="0" y="0"/>
                </a:moveTo>
                <a:lnTo>
                  <a:pt x="18288000" y="0"/>
                </a:lnTo>
                <a:lnTo>
                  <a:pt x="18288000" y="10431661"/>
                </a:lnTo>
                <a:lnTo>
                  <a:pt x="0" y="1043166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5" id="5"/>
          <p:cNvSpPr txBox="true"/>
          <p:nvPr/>
        </p:nvSpPr>
        <p:spPr>
          <a:xfrm rot="0">
            <a:off x="1553335" y="2037632"/>
            <a:ext cx="15181330" cy="5869204"/>
          </a:xfrm>
          <a:prstGeom prst="rect">
            <a:avLst/>
          </a:prstGeom>
        </p:spPr>
        <p:txBody>
          <a:bodyPr anchor="t" rtlCol="false" tIns="0" lIns="0" bIns="0" rIns="0">
            <a:spAutoFit/>
          </a:bodyPr>
          <a:lstStyle/>
          <a:p>
            <a:pPr algn="ctr">
              <a:lnSpc>
                <a:spcPts val="7772"/>
              </a:lnSpc>
            </a:pPr>
            <a:r>
              <a:rPr lang="en-US" sz="5550" b="true">
                <a:solidFill>
                  <a:srgbClr val="FFFFFF"/>
                </a:solidFill>
                <a:latin typeface="TT Supermolot Neue Bold"/>
                <a:ea typeface="TT Supermolot Neue Bold"/>
                <a:cs typeface="TT Supermolot Neue Bold"/>
                <a:sym typeface="TT Supermolot Neue Bold"/>
              </a:rPr>
              <a:t>NAME :JEENESH E</a:t>
            </a:r>
          </a:p>
          <a:p>
            <a:pPr algn="ctr">
              <a:lnSpc>
                <a:spcPts val="7772"/>
              </a:lnSpc>
            </a:pPr>
            <a:r>
              <a:rPr lang="en-US" sz="5550" b="true">
                <a:solidFill>
                  <a:srgbClr val="FFFFFF"/>
                </a:solidFill>
                <a:latin typeface="TT Supermolot Neue Bold"/>
                <a:ea typeface="TT Supermolot Neue Bold"/>
                <a:cs typeface="TT Supermolot Neue Bold"/>
                <a:sym typeface="TT Supermolot Neue Bold"/>
              </a:rPr>
              <a:t>NMID :3EC7561845574FD82634DA2A1B145C59</a:t>
            </a:r>
          </a:p>
          <a:p>
            <a:pPr algn="ctr">
              <a:lnSpc>
                <a:spcPts val="7772"/>
              </a:lnSpc>
            </a:pPr>
            <a:r>
              <a:rPr lang="en-US" sz="5550" b="true">
                <a:solidFill>
                  <a:srgbClr val="FFFFFF"/>
                </a:solidFill>
                <a:latin typeface="TT Supermolot Neue Bold"/>
                <a:ea typeface="TT Supermolot Neue Bold"/>
                <a:cs typeface="TT Supermolot Neue Bold"/>
                <a:sym typeface="TT Supermolot Neue Bold"/>
              </a:rPr>
              <a:t>REGISTER NO :31024U18020</a:t>
            </a:r>
          </a:p>
          <a:p>
            <a:pPr algn="ctr">
              <a:lnSpc>
                <a:spcPts val="7772"/>
              </a:lnSpc>
            </a:pPr>
            <a:r>
              <a:rPr lang="en-US" sz="5550" b="true">
                <a:solidFill>
                  <a:srgbClr val="FFFFFF"/>
                </a:solidFill>
                <a:latin typeface="TT Supermolot Neue Bold"/>
                <a:ea typeface="TT Supermolot Neue Bold"/>
                <a:cs typeface="TT Supermolot Neue Bold"/>
                <a:sym typeface="TT Supermolot Neue Bold"/>
              </a:rPr>
              <a:t>DEPARTMENT :BSC(COMPUTER SCIENCE)</a:t>
            </a:r>
          </a:p>
          <a:p>
            <a:pPr algn="ctr">
              <a:lnSpc>
                <a:spcPts val="7772"/>
              </a:lnSpc>
            </a:pPr>
            <a:r>
              <a:rPr lang="en-US" sz="5550" b="true">
                <a:solidFill>
                  <a:srgbClr val="FFFFFF"/>
                </a:solidFill>
                <a:latin typeface="TT Supermolot Neue Bold"/>
                <a:ea typeface="TT Supermolot Neue Bold"/>
                <a:cs typeface="TT Supermolot Neue Bold"/>
                <a:sym typeface="TT Supermolot Neue Bold"/>
              </a:rPr>
              <a:t>COLLEGE :THIRUMAGAL MILL'S COLLEGE</a:t>
            </a:r>
          </a:p>
          <a:p>
            <a:pPr algn="ctr">
              <a:lnSpc>
                <a:spcPts val="7772"/>
              </a:lnSpc>
            </a:pPr>
            <a:r>
              <a:rPr lang="en-US" sz="5550" b="true">
                <a:solidFill>
                  <a:srgbClr val="FFFFFF"/>
                </a:solidFill>
                <a:latin typeface="TT Supermolot Neue Bold"/>
                <a:ea typeface="TT Supermolot Neue Bold"/>
                <a:cs typeface="TT Supermolot Neue Bold"/>
                <a:sym typeface="TT Supermolot Neue Bold"/>
              </a:rPr>
              <a:t>UNIVERSITY : THIRUVALLUVAR UNIVERSITY </a:t>
            </a:r>
          </a:p>
        </p:txBody>
      </p:sp>
      <p:sp>
        <p:nvSpPr>
          <p:cNvPr name="Freeform 6" id="6"/>
          <p:cNvSpPr/>
          <p:nvPr/>
        </p:nvSpPr>
        <p:spPr>
          <a:xfrm flipH="false" flipV="false" rot="0">
            <a:off x="-6548404" y="-3987437"/>
            <a:ext cx="9130937" cy="9130937"/>
          </a:xfrm>
          <a:custGeom>
            <a:avLst/>
            <a:gdLst/>
            <a:ahLst/>
            <a:cxnLst/>
            <a:rect r="r" b="b" t="t" l="l"/>
            <a:pathLst>
              <a:path h="9130937" w="9130937">
                <a:moveTo>
                  <a:pt x="0" y="0"/>
                </a:moveTo>
                <a:lnTo>
                  <a:pt x="9130937" y="0"/>
                </a:lnTo>
                <a:lnTo>
                  <a:pt x="9130937" y="9130937"/>
                </a:lnTo>
                <a:lnTo>
                  <a:pt x="0" y="913093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021633"/>
        </a:solidFill>
      </p:bgPr>
    </p:bg>
    <p:spTree>
      <p:nvGrpSpPr>
        <p:cNvPr id="1" name=""/>
        <p:cNvGrpSpPr/>
        <p:nvPr/>
      </p:nvGrpSpPr>
      <p:grpSpPr>
        <a:xfrm>
          <a:off x="0" y="0"/>
          <a:ext cx="0" cy="0"/>
          <a:chOff x="0" y="0"/>
          <a:chExt cx="0" cy="0"/>
        </a:xfrm>
      </p:grpSpPr>
      <p:sp>
        <p:nvSpPr>
          <p:cNvPr name="Freeform 2" id="2"/>
          <p:cNvSpPr/>
          <p:nvPr/>
        </p:nvSpPr>
        <p:spPr>
          <a:xfrm flipH="false" flipV="false" rot="0">
            <a:off x="14423198" y="-3504991"/>
            <a:ext cx="6583058" cy="6583058"/>
          </a:xfrm>
          <a:custGeom>
            <a:avLst/>
            <a:gdLst/>
            <a:ahLst/>
            <a:cxnLst/>
            <a:rect r="r" b="b" t="t" l="l"/>
            <a:pathLst>
              <a:path h="6583058" w="6583058">
                <a:moveTo>
                  <a:pt x="0" y="0"/>
                </a:moveTo>
                <a:lnTo>
                  <a:pt x="6583058" y="0"/>
                </a:lnTo>
                <a:lnTo>
                  <a:pt x="6583058" y="6583058"/>
                </a:lnTo>
                <a:lnTo>
                  <a:pt x="0" y="658305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0" y="-171510"/>
            <a:ext cx="18288000" cy="648056"/>
          </a:xfrm>
          <a:custGeom>
            <a:avLst/>
            <a:gdLst/>
            <a:ahLst/>
            <a:cxnLst/>
            <a:rect r="r" b="b" t="t" l="l"/>
            <a:pathLst>
              <a:path h="648056" w="18288000">
                <a:moveTo>
                  <a:pt x="0" y="0"/>
                </a:moveTo>
                <a:lnTo>
                  <a:pt x="18288000" y="0"/>
                </a:lnTo>
                <a:lnTo>
                  <a:pt x="18288000" y="648056"/>
                </a:lnTo>
                <a:lnTo>
                  <a:pt x="0" y="64805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1545812" y="5010112"/>
            <a:ext cx="8334375" cy="685876"/>
          </a:xfrm>
          <a:prstGeom prst="rect">
            <a:avLst/>
          </a:prstGeom>
        </p:spPr>
        <p:txBody>
          <a:bodyPr anchor="t" rtlCol="false" tIns="0" lIns="0" bIns="0" rIns="0">
            <a:spAutoFit/>
          </a:bodyPr>
          <a:lstStyle/>
          <a:p>
            <a:pPr algn="l">
              <a:lnSpc>
                <a:spcPts val="6461"/>
              </a:lnSpc>
            </a:pPr>
            <a:r>
              <a:rPr lang="en-US" sz="7259" b="true">
                <a:solidFill>
                  <a:srgbClr val="00E8FF"/>
                </a:solidFill>
                <a:latin typeface="TT Supermolot Neue Bold"/>
                <a:ea typeface="TT Supermolot Neue Bold"/>
                <a:cs typeface="TT Supermolot Neue Bold"/>
                <a:sym typeface="TT Supermolot Neue Bold"/>
              </a:rPr>
              <a:t>7.RESULT :</a:t>
            </a:r>
          </a:p>
        </p:txBody>
      </p:sp>
      <p:sp>
        <p:nvSpPr>
          <p:cNvPr name="TextBox 5" id="5"/>
          <p:cNvSpPr txBox="true"/>
          <p:nvPr/>
        </p:nvSpPr>
        <p:spPr>
          <a:xfrm rot="0">
            <a:off x="7834782" y="1050201"/>
            <a:ext cx="9081894" cy="9291574"/>
          </a:xfrm>
          <a:prstGeom prst="rect">
            <a:avLst/>
          </a:prstGeom>
        </p:spPr>
        <p:txBody>
          <a:bodyPr anchor="t" rtlCol="false" tIns="0" lIns="0" bIns="0" rIns="0">
            <a:spAutoFit/>
          </a:bodyPr>
          <a:lstStyle/>
          <a:p>
            <a:pPr algn="just">
              <a:lnSpc>
                <a:spcPts val="4598"/>
              </a:lnSpc>
            </a:pPr>
          </a:p>
          <a:p>
            <a:pPr algn="just">
              <a:lnSpc>
                <a:spcPts val="4598"/>
              </a:lnSpc>
            </a:pPr>
            <a:r>
              <a:rPr lang="en-US" sz="3800">
                <a:solidFill>
                  <a:srgbClr val="FFFFFF"/>
                </a:solidFill>
                <a:latin typeface="Eastman Grotesque"/>
                <a:ea typeface="Eastman Grotesque"/>
                <a:cs typeface="Eastman Grotesque"/>
                <a:sym typeface="Eastman Grotesque"/>
              </a:rPr>
              <a:t> The project will yield the following results:</a:t>
            </a:r>
          </a:p>
          <a:p>
            <a:pPr algn="just">
              <a:lnSpc>
                <a:spcPts val="4598"/>
              </a:lnSpc>
            </a:pPr>
            <a:r>
              <a:rPr lang="en-US" sz="3800">
                <a:solidFill>
                  <a:srgbClr val="FFFFFF"/>
                </a:solidFill>
                <a:latin typeface="Eastman Grotesque"/>
                <a:ea typeface="Eastman Grotesque"/>
                <a:cs typeface="Eastman Grotesque"/>
                <a:sym typeface="Eastman Grotesque"/>
              </a:rPr>
              <a:t>- A fully functional web page with informative content about the internet and web</a:t>
            </a:r>
          </a:p>
          <a:p>
            <a:pPr algn="just">
              <a:lnSpc>
                <a:spcPts val="4598"/>
              </a:lnSpc>
            </a:pPr>
          </a:p>
          <a:p>
            <a:pPr algn="just">
              <a:lnSpc>
                <a:spcPts val="4598"/>
              </a:lnSpc>
            </a:pPr>
            <a:r>
              <a:rPr lang="en-US" sz="3800">
                <a:solidFill>
                  <a:srgbClr val="FFFFFF"/>
                </a:solidFill>
                <a:latin typeface="Eastman Grotesque"/>
                <a:ea typeface="Eastman Grotesque"/>
                <a:cs typeface="Eastman Grotesque"/>
                <a:sym typeface="Eastman Grotesque"/>
              </a:rPr>
              <a:t>- A visually appealing design that engages users and facilitates learning</a:t>
            </a:r>
          </a:p>
          <a:p>
            <a:pPr algn="just">
              <a:lnSpc>
                <a:spcPts val="4598"/>
              </a:lnSpc>
            </a:pPr>
          </a:p>
          <a:p>
            <a:pPr algn="just">
              <a:lnSpc>
                <a:spcPts val="4598"/>
              </a:lnSpc>
            </a:pPr>
            <a:r>
              <a:rPr lang="en-US" sz="3800">
                <a:solidFill>
                  <a:srgbClr val="FFFFFF"/>
                </a:solidFill>
                <a:latin typeface="Eastman Grotesque"/>
                <a:ea typeface="Eastman Grotesque"/>
                <a:cs typeface="Eastman Grotesque"/>
                <a:sym typeface="Eastman Grotesque"/>
              </a:rPr>
              <a:t>- Interactive features that enhance the user experience</a:t>
            </a:r>
          </a:p>
          <a:p>
            <a:pPr algn="just">
              <a:lnSpc>
                <a:spcPts val="4598"/>
              </a:lnSpc>
            </a:pPr>
          </a:p>
          <a:p>
            <a:pPr algn="just">
              <a:lnSpc>
                <a:spcPts val="4598"/>
              </a:lnSpc>
            </a:pPr>
            <a:r>
              <a:rPr lang="en-US" sz="3800">
                <a:solidFill>
                  <a:srgbClr val="FFFFFF"/>
                </a:solidFill>
                <a:latin typeface="Eastman Grotesque"/>
                <a:ea typeface="Eastman Grotesque"/>
                <a:cs typeface="Eastman Grotesque"/>
                <a:sym typeface="Eastman Grotesque"/>
              </a:rPr>
              <a:t>Screenshots of the project will showcase the design, layout, and features of the web page.</a:t>
            </a:r>
          </a:p>
          <a:p>
            <a:pPr algn="just">
              <a:lnSpc>
                <a:spcPts val="4598"/>
              </a:lnSpc>
            </a:pP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021633"/>
        </a:solidFill>
      </p:bgPr>
    </p:bg>
    <p:spTree>
      <p:nvGrpSpPr>
        <p:cNvPr id="1" name=""/>
        <p:cNvGrpSpPr/>
        <p:nvPr/>
      </p:nvGrpSpPr>
      <p:grpSpPr>
        <a:xfrm>
          <a:off x="0" y="0"/>
          <a:ext cx="0" cy="0"/>
          <a:chOff x="0" y="0"/>
          <a:chExt cx="0" cy="0"/>
        </a:xfrm>
      </p:grpSpPr>
      <p:sp>
        <p:nvSpPr>
          <p:cNvPr name="Freeform 2" id="2"/>
          <p:cNvSpPr/>
          <p:nvPr/>
        </p:nvSpPr>
        <p:spPr>
          <a:xfrm flipH="false" flipV="false" rot="0">
            <a:off x="14423198" y="-3504991"/>
            <a:ext cx="6583058" cy="6583058"/>
          </a:xfrm>
          <a:custGeom>
            <a:avLst/>
            <a:gdLst/>
            <a:ahLst/>
            <a:cxnLst/>
            <a:rect r="r" b="b" t="t" l="l"/>
            <a:pathLst>
              <a:path h="6583058" w="6583058">
                <a:moveTo>
                  <a:pt x="0" y="0"/>
                </a:moveTo>
                <a:lnTo>
                  <a:pt x="6583058" y="0"/>
                </a:lnTo>
                <a:lnTo>
                  <a:pt x="6583058" y="6583058"/>
                </a:lnTo>
                <a:lnTo>
                  <a:pt x="0" y="658305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0" y="-171510"/>
            <a:ext cx="18288000" cy="648056"/>
          </a:xfrm>
          <a:custGeom>
            <a:avLst/>
            <a:gdLst/>
            <a:ahLst/>
            <a:cxnLst/>
            <a:rect r="r" b="b" t="t" l="l"/>
            <a:pathLst>
              <a:path h="648056" w="18288000">
                <a:moveTo>
                  <a:pt x="0" y="0"/>
                </a:moveTo>
                <a:lnTo>
                  <a:pt x="18288000" y="0"/>
                </a:lnTo>
                <a:lnTo>
                  <a:pt x="18288000" y="648056"/>
                </a:lnTo>
                <a:lnTo>
                  <a:pt x="0" y="64805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10686541" y="-26849"/>
            <a:ext cx="4832037" cy="10313849"/>
            <a:chOff x="0" y="0"/>
            <a:chExt cx="6442716" cy="13751799"/>
          </a:xfrm>
        </p:grpSpPr>
        <p:sp>
          <p:nvSpPr>
            <p:cNvPr name="Freeform 5" id="5"/>
            <p:cNvSpPr/>
            <p:nvPr/>
          </p:nvSpPr>
          <p:spPr>
            <a:xfrm flipH="false" flipV="false" rot="0">
              <a:off x="0" y="0"/>
              <a:ext cx="6442710" cy="13751813"/>
            </a:xfrm>
            <a:custGeom>
              <a:avLst/>
              <a:gdLst/>
              <a:ahLst/>
              <a:cxnLst/>
              <a:rect r="r" b="b" t="t" l="l"/>
              <a:pathLst>
                <a:path h="13751813" w="6442710">
                  <a:moveTo>
                    <a:pt x="0" y="0"/>
                  </a:moveTo>
                  <a:lnTo>
                    <a:pt x="6442710" y="0"/>
                  </a:lnTo>
                  <a:lnTo>
                    <a:pt x="6442710" y="13751813"/>
                  </a:lnTo>
                  <a:lnTo>
                    <a:pt x="0" y="13751813"/>
                  </a:lnTo>
                  <a:lnTo>
                    <a:pt x="0" y="0"/>
                  </a:lnTo>
                  <a:close/>
                </a:path>
              </a:pathLst>
            </a:custGeom>
            <a:blipFill>
              <a:blip r:embed="rId6"/>
              <a:stretch>
                <a:fillRect l="-8892" t="0" r="-8892" b="0"/>
              </a:stretch>
            </a:blipFill>
          </p:spPr>
        </p:sp>
      </p:grpSp>
      <p:sp>
        <p:nvSpPr>
          <p:cNvPr name="TextBox 6" id="6"/>
          <p:cNvSpPr txBox="true"/>
          <p:nvPr/>
        </p:nvSpPr>
        <p:spPr>
          <a:xfrm rot="0">
            <a:off x="1028700" y="4969954"/>
            <a:ext cx="8334375" cy="880491"/>
          </a:xfrm>
          <a:prstGeom prst="rect">
            <a:avLst/>
          </a:prstGeom>
        </p:spPr>
        <p:txBody>
          <a:bodyPr anchor="t" rtlCol="false" tIns="0" lIns="0" bIns="0" rIns="0">
            <a:spAutoFit/>
          </a:bodyPr>
          <a:lstStyle/>
          <a:p>
            <a:pPr algn="l">
              <a:lnSpc>
                <a:spcPts val="8277"/>
              </a:lnSpc>
            </a:pPr>
            <a:r>
              <a:rPr lang="en-US" sz="9300" b="true">
                <a:solidFill>
                  <a:srgbClr val="00E8FF"/>
                </a:solidFill>
                <a:latin typeface="TT Supermolot Neue Bold"/>
                <a:ea typeface="TT Supermolot Neue Bold"/>
                <a:cs typeface="TT Supermolot Neue Bold"/>
                <a:sym typeface="TT Supermolot Neue Bold"/>
              </a:rPr>
              <a:t>SCREENSHOT :</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021633"/>
        </a:solidFill>
      </p:bgPr>
    </p:bg>
    <p:spTree>
      <p:nvGrpSpPr>
        <p:cNvPr id="1" name=""/>
        <p:cNvGrpSpPr/>
        <p:nvPr/>
      </p:nvGrpSpPr>
      <p:grpSpPr>
        <a:xfrm>
          <a:off x="0" y="0"/>
          <a:ext cx="0" cy="0"/>
          <a:chOff x="0" y="0"/>
          <a:chExt cx="0" cy="0"/>
        </a:xfrm>
      </p:grpSpPr>
      <p:sp>
        <p:nvSpPr>
          <p:cNvPr name="Freeform 2" id="2"/>
          <p:cNvSpPr/>
          <p:nvPr/>
        </p:nvSpPr>
        <p:spPr>
          <a:xfrm flipH="false" flipV="false" rot="0">
            <a:off x="11773033" y="2473890"/>
            <a:ext cx="4067514" cy="5339219"/>
          </a:xfrm>
          <a:custGeom>
            <a:avLst/>
            <a:gdLst/>
            <a:ahLst/>
            <a:cxnLst/>
            <a:rect r="r" b="b" t="t" l="l"/>
            <a:pathLst>
              <a:path h="5339219" w="4067514">
                <a:moveTo>
                  <a:pt x="0" y="0"/>
                </a:moveTo>
                <a:lnTo>
                  <a:pt x="4067514" y="0"/>
                </a:lnTo>
                <a:lnTo>
                  <a:pt x="4067514" y="5339219"/>
                </a:lnTo>
                <a:lnTo>
                  <a:pt x="0" y="5339219"/>
                </a:lnTo>
                <a:lnTo>
                  <a:pt x="0" y="0"/>
                </a:lnTo>
                <a:close/>
              </a:path>
            </a:pathLst>
          </a:custGeom>
          <a:blipFill>
            <a:blip r:embed="rId2">
              <a:extLst>
                <a:ext uri="{96DAC541-7B7A-43D3-8B79-37D633B846F1}">
                  <asvg:svgBlip xmlns:asvg="http://schemas.microsoft.com/office/drawing/2016/SVG/main" r:embed="rId3"/>
                </a:ext>
              </a:extLst>
            </a:blip>
            <a:stretch>
              <a:fillRect l="0" t="-283" r="0" b="-283"/>
            </a:stretch>
          </a:blipFill>
        </p:spPr>
      </p:sp>
      <p:sp>
        <p:nvSpPr>
          <p:cNvPr name="Freeform 3" id="3"/>
          <p:cNvSpPr/>
          <p:nvPr/>
        </p:nvSpPr>
        <p:spPr>
          <a:xfrm flipH="false" flipV="false" rot="0">
            <a:off x="14996471" y="-2930300"/>
            <a:ext cx="6583058" cy="6583058"/>
          </a:xfrm>
          <a:custGeom>
            <a:avLst/>
            <a:gdLst/>
            <a:ahLst/>
            <a:cxnLst/>
            <a:rect r="r" b="b" t="t" l="l"/>
            <a:pathLst>
              <a:path h="6583058" w="6583058">
                <a:moveTo>
                  <a:pt x="0" y="0"/>
                </a:moveTo>
                <a:lnTo>
                  <a:pt x="6583058" y="0"/>
                </a:lnTo>
                <a:lnTo>
                  <a:pt x="6583058" y="6583058"/>
                </a:lnTo>
                <a:lnTo>
                  <a:pt x="0" y="658305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1028700" y="1112129"/>
            <a:ext cx="9573735" cy="907416"/>
          </a:xfrm>
          <a:prstGeom prst="rect">
            <a:avLst/>
          </a:prstGeom>
        </p:spPr>
        <p:txBody>
          <a:bodyPr anchor="t" rtlCol="false" tIns="0" lIns="0" bIns="0" rIns="0">
            <a:spAutoFit/>
          </a:bodyPr>
          <a:lstStyle/>
          <a:p>
            <a:pPr algn="l">
              <a:lnSpc>
                <a:spcPts val="8455"/>
              </a:lnSpc>
            </a:pPr>
            <a:r>
              <a:rPr lang="en-US" sz="9500" b="true">
                <a:solidFill>
                  <a:srgbClr val="00E8FF"/>
                </a:solidFill>
                <a:latin typeface="TT Supermolot Neue Bold"/>
                <a:ea typeface="TT Supermolot Neue Bold"/>
                <a:cs typeface="TT Supermolot Neue Bold"/>
                <a:sym typeface="TT Supermolot Neue Bold"/>
              </a:rPr>
              <a:t>8.CONCLUSION :</a:t>
            </a:r>
          </a:p>
        </p:txBody>
      </p:sp>
      <p:sp>
        <p:nvSpPr>
          <p:cNvPr name="TextBox 5" id="5"/>
          <p:cNvSpPr txBox="true"/>
          <p:nvPr/>
        </p:nvSpPr>
        <p:spPr>
          <a:xfrm rot="0">
            <a:off x="2035327" y="2325032"/>
            <a:ext cx="7560480" cy="7543601"/>
          </a:xfrm>
          <a:prstGeom prst="rect">
            <a:avLst/>
          </a:prstGeom>
        </p:spPr>
        <p:txBody>
          <a:bodyPr anchor="t" rtlCol="false" tIns="0" lIns="0" bIns="0" rIns="0">
            <a:spAutoFit/>
          </a:bodyPr>
          <a:lstStyle/>
          <a:p>
            <a:pPr algn="just">
              <a:lnSpc>
                <a:spcPts val="4555"/>
              </a:lnSpc>
            </a:pPr>
            <a:r>
              <a:rPr lang="en-US" sz="3764">
                <a:solidFill>
                  <a:srgbClr val="FFFFFF"/>
                </a:solidFill>
                <a:latin typeface="Eastman Grotesque"/>
                <a:ea typeface="Eastman Grotesque"/>
                <a:cs typeface="Eastman Grotesque"/>
                <a:sym typeface="Eastman Grotesque"/>
              </a:rPr>
              <a:t>The "Internet and Web" project aims to educate users about the fundamentals of the digital world. By utilizing HTML, CSS, and JavaScript, the project will create an engaging and informative web page that provides users with a comprehensive understanding of the internet and web. The project's interactive features and responsive design will ensure a smooth user experience, making it an effective tool for learning and education</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2"/>
              <a:stretch>
                <a:fillRect l="0" t="-8" r="0" b="-8"/>
              </a:stretch>
            </a:blipFill>
          </p:spPr>
        </p:sp>
      </p:grpSp>
      <p:grpSp>
        <p:nvGrpSpPr>
          <p:cNvPr name="Group 4" id="4"/>
          <p:cNvGrpSpPr/>
          <p:nvPr/>
        </p:nvGrpSpPr>
        <p:grpSpPr>
          <a:xfrm rot="0">
            <a:off x="0" y="0"/>
            <a:ext cx="18287996" cy="10287000"/>
            <a:chOff x="0" y="0"/>
            <a:chExt cx="24383995"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031A47">
                <a:alpha val="1569"/>
              </a:srgbClr>
            </a:solidFill>
          </p:spPr>
        </p:sp>
      </p:grpSp>
      <p:grpSp>
        <p:nvGrpSpPr>
          <p:cNvPr name="Group 6" id="6"/>
          <p:cNvGrpSpPr/>
          <p:nvPr/>
        </p:nvGrpSpPr>
        <p:grpSpPr>
          <a:xfrm rot="0">
            <a:off x="0" y="-144661"/>
            <a:ext cx="18288000" cy="10431661"/>
            <a:chOff x="0" y="0"/>
            <a:chExt cx="24384000" cy="13908881"/>
          </a:xfrm>
        </p:grpSpPr>
        <p:sp>
          <p:nvSpPr>
            <p:cNvPr name="Freeform 7" id="7"/>
            <p:cNvSpPr/>
            <p:nvPr/>
          </p:nvSpPr>
          <p:spPr>
            <a:xfrm flipH="false" flipV="false" rot="0">
              <a:off x="0" y="0"/>
              <a:ext cx="24384000" cy="13908881"/>
            </a:xfrm>
            <a:custGeom>
              <a:avLst/>
              <a:gdLst/>
              <a:ahLst/>
              <a:cxnLst/>
              <a:rect r="r" b="b" t="t" l="l"/>
              <a:pathLst>
                <a:path h="13908881" w="24384000">
                  <a:moveTo>
                    <a:pt x="0" y="0"/>
                  </a:moveTo>
                  <a:lnTo>
                    <a:pt x="24384000" y="0"/>
                  </a:lnTo>
                  <a:lnTo>
                    <a:pt x="24384000" y="13908881"/>
                  </a:lnTo>
                  <a:lnTo>
                    <a:pt x="0" y="13908881"/>
                  </a:lnTo>
                  <a:close/>
                </a:path>
              </a:pathLst>
            </a:custGeom>
            <a:solidFill>
              <a:srgbClr val="000000">
                <a:alpha val="0"/>
              </a:srgbClr>
            </a:solidFill>
          </p:spPr>
        </p:sp>
        <p:sp>
          <p:nvSpPr>
            <p:cNvPr name="TextBox 8" id="8"/>
            <p:cNvSpPr txBox="true"/>
            <p:nvPr/>
          </p:nvSpPr>
          <p:spPr>
            <a:xfrm>
              <a:off x="0" y="-38100"/>
              <a:ext cx="24384000" cy="13946981"/>
            </a:xfrm>
            <a:prstGeom prst="rect">
              <a:avLst/>
            </a:prstGeom>
          </p:spPr>
          <p:txBody>
            <a:bodyPr anchor="ctr" rtlCol="false" tIns="0" lIns="0" bIns="0" rIns="0"/>
            <a:lstStyle/>
            <a:p>
              <a:pPr algn="ctr">
                <a:lnSpc>
                  <a:spcPts val="2659"/>
                </a:lnSpc>
              </a:pPr>
              <a:r>
                <a:rPr lang="en-US" sz="1899">
                  <a:solidFill>
                    <a:srgbClr val="000000"/>
                  </a:solidFill>
                  <a:latin typeface="Canva Sans"/>
                  <a:ea typeface="Canva Sans"/>
                  <a:cs typeface="Canva Sans"/>
                  <a:sym typeface="Canva Sans"/>
                </a:rPr>
                <a:t>Cyber Security</a:t>
              </a:r>
            </a:p>
            <a:p>
              <a:pPr algn="ctr">
                <a:lnSpc>
                  <a:spcPts val="2659"/>
                </a:lnSpc>
              </a:pPr>
            </a:p>
          </p:txBody>
        </p:sp>
      </p:grpSp>
      <p:sp>
        <p:nvSpPr>
          <p:cNvPr name="TextBox 9" id="9"/>
          <p:cNvSpPr txBox="true"/>
          <p:nvPr/>
        </p:nvSpPr>
        <p:spPr>
          <a:xfrm rot="0">
            <a:off x="3801023" y="5067123"/>
            <a:ext cx="10664734" cy="1169671"/>
          </a:xfrm>
          <a:prstGeom prst="rect">
            <a:avLst/>
          </a:prstGeom>
        </p:spPr>
        <p:txBody>
          <a:bodyPr anchor="t" rtlCol="false" tIns="0" lIns="0" bIns="0" rIns="0">
            <a:spAutoFit/>
          </a:bodyPr>
          <a:lstStyle/>
          <a:p>
            <a:pPr algn="ctr">
              <a:lnSpc>
                <a:spcPts val="10980"/>
              </a:lnSpc>
            </a:pPr>
            <a:r>
              <a:rPr lang="en-US" sz="12200" b="true">
                <a:solidFill>
                  <a:srgbClr val="FFFFFF"/>
                </a:solidFill>
                <a:latin typeface="TT Supermolot Neue Bold"/>
                <a:ea typeface="TT Supermolot Neue Bold"/>
                <a:cs typeface="TT Supermolot Neue Bold"/>
                <a:sym typeface="TT Supermolot Neue Bold"/>
              </a:rPr>
              <a:t>THANK YOU </a:t>
            </a:r>
          </a:p>
        </p:txBody>
      </p:sp>
      <p:sp>
        <p:nvSpPr>
          <p:cNvPr name="Freeform 10" id="10"/>
          <p:cNvSpPr/>
          <p:nvPr/>
        </p:nvSpPr>
        <p:spPr>
          <a:xfrm flipH="false" flipV="false" rot="0">
            <a:off x="-3854032" y="6789098"/>
            <a:ext cx="6583058" cy="6583058"/>
          </a:xfrm>
          <a:custGeom>
            <a:avLst/>
            <a:gdLst/>
            <a:ahLst/>
            <a:cxnLst/>
            <a:rect r="r" b="b" t="t" l="l"/>
            <a:pathLst>
              <a:path h="6583058" w="6583058">
                <a:moveTo>
                  <a:pt x="0" y="0"/>
                </a:moveTo>
                <a:lnTo>
                  <a:pt x="6583058" y="0"/>
                </a:lnTo>
                <a:lnTo>
                  <a:pt x="6583058" y="6583058"/>
                </a:lnTo>
                <a:lnTo>
                  <a:pt x="0" y="658305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1" id="11"/>
          <p:cNvSpPr txBox="true"/>
          <p:nvPr/>
        </p:nvSpPr>
        <p:spPr>
          <a:xfrm rot="0">
            <a:off x="8496029" y="8983069"/>
            <a:ext cx="1274721" cy="470601"/>
          </a:xfrm>
          <a:prstGeom prst="rect">
            <a:avLst/>
          </a:prstGeom>
        </p:spPr>
        <p:txBody>
          <a:bodyPr anchor="t" rtlCol="false" tIns="0" lIns="0" bIns="0" rIns="0">
            <a:spAutoFit/>
          </a:bodyPr>
          <a:lstStyle/>
          <a:p>
            <a:pPr algn="ctr">
              <a:lnSpc>
                <a:spcPts val="3461"/>
              </a:lnSpc>
            </a:pPr>
            <a:r>
              <a:rPr lang="en-US" sz="2471">
                <a:solidFill>
                  <a:srgbClr val="FFFFFF"/>
                </a:solidFill>
                <a:latin typeface="Eastman Grotesque"/>
                <a:ea typeface="Eastman Grotesque"/>
                <a:cs typeface="Eastman Grotesque"/>
                <a:sym typeface="Eastman Grotesque"/>
              </a:rPr>
              <a:t>-</a:t>
            </a:r>
          </a:p>
        </p:txBody>
      </p:sp>
      <p:sp>
        <p:nvSpPr>
          <p:cNvPr name="Freeform 12" id="12"/>
          <p:cNvSpPr/>
          <p:nvPr/>
        </p:nvSpPr>
        <p:spPr>
          <a:xfrm flipH="false" flipV="false" rot="0">
            <a:off x="14885630" y="-3815548"/>
            <a:ext cx="6583058" cy="6583058"/>
          </a:xfrm>
          <a:custGeom>
            <a:avLst/>
            <a:gdLst/>
            <a:ahLst/>
            <a:cxnLst/>
            <a:rect r="r" b="b" t="t" l="l"/>
            <a:pathLst>
              <a:path h="6583058" w="6583058">
                <a:moveTo>
                  <a:pt x="0" y="0"/>
                </a:moveTo>
                <a:lnTo>
                  <a:pt x="6583058" y="0"/>
                </a:lnTo>
                <a:lnTo>
                  <a:pt x="6583058" y="6583058"/>
                </a:lnTo>
                <a:lnTo>
                  <a:pt x="0" y="658305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21633"/>
        </a:solidFill>
      </p:bgPr>
    </p:bg>
    <p:spTree>
      <p:nvGrpSpPr>
        <p:cNvPr id="1" name=""/>
        <p:cNvGrpSpPr/>
        <p:nvPr/>
      </p:nvGrpSpPr>
      <p:grpSpPr>
        <a:xfrm>
          <a:off x="0" y="0"/>
          <a:ext cx="0" cy="0"/>
          <a:chOff x="0" y="0"/>
          <a:chExt cx="0" cy="0"/>
        </a:xfrm>
      </p:grpSpPr>
      <p:grpSp>
        <p:nvGrpSpPr>
          <p:cNvPr name="Group 2" id="2"/>
          <p:cNvGrpSpPr/>
          <p:nvPr/>
        </p:nvGrpSpPr>
        <p:grpSpPr>
          <a:xfrm rot="0">
            <a:off x="9936729" y="-36640"/>
            <a:ext cx="8351271" cy="10323640"/>
            <a:chOff x="0" y="0"/>
            <a:chExt cx="11135028" cy="13764853"/>
          </a:xfrm>
        </p:grpSpPr>
        <p:sp>
          <p:nvSpPr>
            <p:cNvPr name="Freeform 3" id="3"/>
            <p:cNvSpPr/>
            <p:nvPr/>
          </p:nvSpPr>
          <p:spPr>
            <a:xfrm flipH="false" flipV="false" rot="0">
              <a:off x="0" y="0"/>
              <a:ext cx="11134979" cy="13764895"/>
            </a:xfrm>
            <a:custGeom>
              <a:avLst/>
              <a:gdLst/>
              <a:ahLst/>
              <a:cxnLst/>
              <a:rect r="r" b="b" t="t" l="l"/>
              <a:pathLst>
                <a:path h="13764895" w="11134979">
                  <a:moveTo>
                    <a:pt x="0" y="0"/>
                  </a:moveTo>
                  <a:lnTo>
                    <a:pt x="11134979" y="0"/>
                  </a:lnTo>
                  <a:lnTo>
                    <a:pt x="11134979" y="13764895"/>
                  </a:lnTo>
                  <a:lnTo>
                    <a:pt x="0" y="13764895"/>
                  </a:lnTo>
                  <a:close/>
                </a:path>
              </a:pathLst>
            </a:custGeom>
            <a:blipFill>
              <a:blip r:embed="rId2"/>
              <a:stretch>
                <a:fillRect l="-42713" t="0" r="-42713" b="0"/>
              </a:stretch>
            </a:blipFill>
          </p:spPr>
        </p:sp>
      </p:grpSp>
      <p:sp>
        <p:nvSpPr>
          <p:cNvPr name="Freeform 4" id="4"/>
          <p:cNvSpPr/>
          <p:nvPr/>
        </p:nvSpPr>
        <p:spPr>
          <a:xfrm flipH="false" flipV="false" rot="0">
            <a:off x="0" y="-144661"/>
            <a:ext cx="484118" cy="7939674"/>
          </a:xfrm>
          <a:custGeom>
            <a:avLst/>
            <a:gdLst/>
            <a:ahLst/>
            <a:cxnLst/>
            <a:rect r="r" b="b" t="t" l="l"/>
            <a:pathLst>
              <a:path h="7939674" w="484118">
                <a:moveTo>
                  <a:pt x="0" y="0"/>
                </a:moveTo>
                <a:lnTo>
                  <a:pt x="484118" y="0"/>
                </a:lnTo>
                <a:lnTo>
                  <a:pt x="484118" y="7939674"/>
                </a:lnTo>
                <a:lnTo>
                  <a:pt x="0" y="793967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5" id="5"/>
          <p:cNvSpPr txBox="true"/>
          <p:nvPr/>
        </p:nvSpPr>
        <p:spPr>
          <a:xfrm rot="0">
            <a:off x="1580784" y="5544280"/>
            <a:ext cx="13203706" cy="682163"/>
          </a:xfrm>
          <a:prstGeom prst="rect">
            <a:avLst/>
          </a:prstGeom>
        </p:spPr>
        <p:txBody>
          <a:bodyPr anchor="t" rtlCol="false" tIns="0" lIns="0" bIns="0" rIns="0">
            <a:spAutoFit/>
          </a:bodyPr>
          <a:lstStyle/>
          <a:p>
            <a:pPr algn="l">
              <a:lnSpc>
                <a:spcPts val="6461"/>
              </a:lnSpc>
            </a:pPr>
            <a:r>
              <a:rPr lang="en-US" sz="7259" b="true">
                <a:solidFill>
                  <a:srgbClr val="00E8FF"/>
                </a:solidFill>
                <a:latin typeface="TT Supermolot Neue Bold"/>
                <a:ea typeface="TT Supermolot Neue Bold"/>
                <a:cs typeface="TT Supermolot Neue Bold"/>
                <a:sym typeface="TT Supermolot Neue Bold"/>
              </a:rPr>
              <a:t>INTERNET AND </a:t>
            </a:r>
          </a:p>
        </p:txBody>
      </p:sp>
      <p:sp>
        <p:nvSpPr>
          <p:cNvPr name="Freeform 6" id="6"/>
          <p:cNvSpPr/>
          <p:nvPr/>
        </p:nvSpPr>
        <p:spPr>
          <a:xfrm flipH="false" flipV="false" rot="0">
            <a:off x="1580784" y="7503413"/>
            <a:ext cx="8618741" cy="8618741"/>
          </a:xfrm>
          <a:custGeom>
            <a:avLst/>
            <a:gdLst/>
            <a:ahLst/>
            <a:cxnLst/>
            <a:rect r="r" b="b" t="t" l="l"/>
            <a:pathLst>
              <a:path h="8618741" w="8618741">
                <a:moveTo>
                  <a:pt x="0" y="0"/>
                </a:moveTo>
                <a:lnTo>
                  <a:pt x="8618741" y="0"/>
                </a:lnTo>
                <a:lnTo>
                  <a:pt x="8618741" y="8618741"/>
                </a:lnTo>
                <a:lnTo>
                  <a:pt x="0" y="861874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7" id="7"/>
          <p:cNvSpPr txBox="true"/>
          <p:nvPr/>
        </p:nvSpPr>
        <p:spPr>
          <a:xfrm rot="0">
            <a:off x="1028700" y="2956608"/>
            <a:ext cx="13203706" cy="436626"/>
          </a:xfrm>
          <a:prstGeom prst="rect">
            <a:avLst/>
          </a:prstGeom>
        </p:spPr>
        <p:txBody>
          <a:bodyPr anchor="t" rtlCol="false" tIns="0" lIns="0" bIns="0" rIns="0">
            <a:spAutoFit/>
          </a:bodyPr>
          <a:lstStyle/>
          <a:p>
            <a:pPr algn="l">
              <a:lnSpc>
                <a:spcPts val="4272"/>
              </a:lnSpc>
            </a:pPr>
            <a:r>
              <a:rPr lang="en-US" sz="4800" b="true">
                <a:solidFill>
                  <a:srgbClr val="FF66C4"/>
                </a:solidFill>
                <a:latin typeface="TT Supermolot Neue Bold"/>
                <a:ea typeface="TT Supermolot Neue Bold"/>
                <a:cs typeface="TT Supermolot Neue Bold"/>
                <a:sym typeface="TT Supermolot Neue Bold"/>
              </a:rPr>
              <a:t>PROJECT TITLE  :</a:t>
            </a:r>
          </a:p>
        </p:txBody>
      </p:sp>
      <p:sp>
        <p:nvSpPr>
          <p:cNvPr name="TextBox 8" id="8"/>
          <p:cNvSpPr txBox="true"/>
          <p:nvPr/>
        </p:nvSpPr>
        <p:spPr>
          <a:xfrm rot="0">
            <a:off x="3597672" y="7112850"/>
            <a:ext cx="13203706" cy="682163"/>
          </a:xfrm>
          <a:prstGeom prst="rect">
            <a:avLst/>
          </a:prstGeom>
        </p:spPr>
        <p:txBody>
          <a:bodyPr anchor="t" rtlCol="false" tIns="0" lIns="0" bIns="0" rIns="0">
            <a:spAutoFit/>
          </a:bodyPr>
          <a:lstStyle/>
          <a:p>
            <a:pPr algn="l">
              <a:lnSpc>
                <a:spcPts val="6461"/>
              </a:lnSpc>
            </a:pPr>
            <a:r>
              <a:rPr lang="en-US" sz="7259" b="true">
                <a:solidFill>
                  <a:srgbClr val="00E8FF"/>
                </a:solidFill>
                <a:latin typeface="TT Supermolot Neue Bold"/>
                <a:ea typeface="TT Supermolot Neue Bold"/>
                <a:cs typeface="TT Supermolot Neue Bold"/>
                <a:sym typeface="TT Supermolot Neue Bold"/>
              </a:rPr>
              <a:t>WEB </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21633"/>
        </a:solidFill>
      </p:bgPr>
    </p:bg>
    <p:spTree>
      <p:nvGrpSpPr>
        <p:cNvPr id="1" name=""/>
        <p:cNvGrpSpPr/>
        <p:nvPr/>
      </p:nvGrpSpPr>
      <p:grpSpPr>
        <a:xfrm>
          <a:off x="0" y="0"/>
          <a:ext cx="0" cy="0"/>
          <a:chOff x="0" y="0"/>
          <a:chExt cx="0" cy="0"/>
        </a:xfrm>
      </p:grpSpPr>
      <p:grpSp>
        <p:nvGrpSpPr>
          <p:cNvPr name="Group 2" id="2"/>
          <p:cNvGrpSpPr/>
          <p:nvPr/>
        </p:nvGrpSpPr>
        <p:grpSpPr>
          <a:xfrm rot="0">
            <a:off x="0" y="0"/>
            <a:ext cx="8351271" cy="10323640"/>
            <a:chOff x="0" y="0"/>
            <a:chExt cx="11135028" cy="13764853"/>
          </a:xfrm>
        </p:grpSpPr>
        <p:sp>
          <p:nvSpPr>
            <p:cNvPr name="Freeform 3" id="3"/>
            <p:cNvSpPr/>
            <p:nvPr/>
          </p:nvSpPr>
          <p:spPr>
            <a:xfrm flipH="false" flipV="false" rot="0">
              <a:off x="0" y="0"/>
              <a:ext cx="11134979" cy="13764895"/>
            </a:xfrm>
            <a:custGeom>
              <a:avLst/>
              <a:gdLst/>
              <a:ahLst/>
              <a:cxnLst/>
              <a:rect r="r" b="b" t="t" l="l"/>
              <a:pathLst>
                <a:path h="13764895" w="11134979">
                  <a:moveTo>
                    <a:pt x="0" y="0"/>
                  </a:moveTo>
                  <a:lnTo>
                    <a:pt x="11134979" y="0"/>
                  </a:lnTo>
                  <a:lnTo>
                    <a:pt x="11134979" y="13764895"/>
                  </a:lnTo>
                  <a:lnTo>
                    <a:pt x="0" y="13764895"/>
                  </a:lnTo>
                  <a:close/>
                </a:path>
              </a:pathLst>
            </a:custGeom>
            <a:blipFill>
              <a:blip r:embed="rId2"/>
              <a:stretch>
                <a:fillRect l="-59882" t="0" r="-59883" b="0"/>
              </a:stretch>
            </a:blipFill>
          </p:spPr>
        </p:sp>
      </p:grpSp>
      <p:sp>
        <p:nvSpPr>
          <p:cNvPr name="Freeform 4" id="4"/>
          <p:cNvSpPr/>
          <p:nvPr/>
        </p:nvSpPr>
        <p:spPr>
          <a:xfrm flipH="false" flipV="false" rot="0">
            <a:off x="8351271" y="-144661"/>
            <a:ext cx="484118" cy="7939674"/>
          </a:xfrm>
          <a:custGeom>
            <a:avLst/>
            <a:gdLst/>
            <a:ahLst/>
            <a:cxnLst/>
            <a:rect r="r" b="b" t="t" l="l"/>
            <a:pathLst>
              <a:path h="7939674" w="484118">
                <a:moveTo>
                  <a:pt x="0" y="0"/>
                </a:moveTo>
                <a:lnTo>
                  <a:pt x="484118" y="0"/>
                </a:lnTo>
                <a:lnTo>
                  <a:pt x="484118" y="7939674"/>
                </a:lnTo>
                <a:lnTo>
                  <a:pt x="0" y="793967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2243964" y="7301390"/>
            <a:ext cx="7657525" cy="7657525"/>
          </a:xfrm>
          <a:custGeom>
            <a:avLst/>
            <a:gdLst/>
            <a:ahLst/>
            <a:cxnLst/>
            <a:rect r="r" b="b" t="t" l="l"/>
            <a:pathLst>
              <a:path h="7657525" w="7657525">
                <a:moveTo>
                  <a:pt x="0" y="0"/>
                </a:moveTo>
                <a:lnTo>
                  <a:pt x="7657525" y="0"/>
                </a:lnTo>
                <a:lnTo>
                  <a:pt x="7657525" y="7657525"/>
                </a:lnTo>
                <a:lnTo>
                  <a:pt x="0" y="765752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6" id="6"/>
          <p:cNvSpPr txBox="true"/>
          <p:nvPr/>
        </p:nvSpPr>
        <p:spPr>
          <a:xfrm rot="0">
            <a:off x="9144000" y="909256"/>
            <a:ext cx="13203706" cy="505587"/>
          </a:xfrm>
          <a:prstGeom prst="rect">
            <a:avLst/>
          </a:prstGeom>
        </p:spPr>
        <p:txBody>
          <a:bodyPr anchor="t" rtlCol="false" tIns="0" lIns="0" bIns="0" rIns="0">
            <a:spAutoFit/>
          </a:bodyPr>
          <a:lstStyle/>
          <a:p>
            <a:pPr algn="l">
              <a:lnSpc>
                <a:spcPts val="4539"/>
              </a:lnSpc>
            </a:pPr>
            <a:r>
              <a:rPr lang="en-US" sz="5100" b="true">
                <a:solidFill>
                  <a:srgbClr val="00E8FF"/>
                </a:solidFill>
                <a:latin typeface="TT Supermolot Neue Bold"/>
                <a:ea typeface="TT Supermolot Neue Bold"/>
                <a:cs typeface="TT Supermolot Neue Bold"/>
                <a:sym typeface="TT Supermolot Neue Bold"/>
              </a:rPr>
              <a:t>AGENDA :</a:t>
            </a:r>
          </a:p>
        </p:txBody>
      </p:sp>
      <p:sp>
        <p:nvSpPr>
          <p:cNvPr name="TextBox 7" id="7"/>
          <p:cNvSpPr txBox="true"/>
          <p:nvPr/>
        </p:nvSpPr>
        <p:spPr>
          <a:xfrm rot="0">
            <a:off x="9782642" y="2416879"/>
            <a:ext cx="8128332" cy="6127750"/>
          </a:xfrm>
          <a:prstGeom prst="rect">
            <a:avLst/>
          </a:prstGeom>
        </p:spPr>
        <p:txBody>
          <a:bodyPr anchor="t" rtlCol="false" tIns="0" lIns="0" bIns="0" rIns="0">
            <a:spAutoFit/>
          </a:bodyPr>
          <a:lstStyle/>
          <a:p>
            <a:pPr algn="just">
              <a:lnSpc>
                <a:spcPts val="6049"/>
              </a:lnSpc>
            </a:pPr>
            <a:r>
              <a:rPr lang="en-US" sz="4999">
                <a:solidFill>
                  <a:srgbClr val="FFFFFF"/>
                </a:solidFill>
                <a:latin typeface="Eastman Grotesque"/>
                <a:ea typeface="Eastman Grotesque"/>
                <a:cs typeface="Eastman Grotesque"/>
                <a:sym typeface="Eastman Grotesque"/>
              </a:rPr>
              <a:t>1.Problem statement </a:t>
            </a:r>
          </a:p>
          <a:p>
            <a:pPr algn="just">
              <a:lnSpc>
                <a:spcPts val="6049"/>
              </a:lnSpc>
            </a:pPr>
            <a:r>
              <a:rPr lang="en-US" sz="4999">
                <a:solidFill>
                  <a:srgbClr val="FFFFFF"/>
                </a:solidFill>
                <a:latin typeface="Eastman Grotesque"/>
                <a:ea typeface="Eastman Grotesque"/>
                <a:cs typeface="Eastman Grotesque"/>
                <a:sym typeface="Eastman Grotesque"/>
              </a:rPr>
              <a:t>2.Project overview  </a:t>
            </a:r>
          </a:p>
          <a:p>
            <a:pPr algn="just">
              <a:lnSpc>
                <a:spcPts val="6049"/>
              </a:lnSpc>
            </a:pPr>
            <a:r>
              <a:rPr lang="en-US" sz="4999">
                <a:solidFill>
                  <a:srgbClr val="FFFFFF"/>
                </a:solidFill>
                <a:latin typeface="Eastman Grotesque"/>
                <a:ea typeface="Eastman Grotesque"/>
                <a:cs typeface="Eastman Grotesque"/>
                <a:sym typeface="Eastman Grotesque"/>
              </a:rPr>
              <a:t>3.End user  </a:t>
            </a:r>
          </a:p>
          <a:p>
            <a:pPr algn="just">
              <a:lnSpc>
                <a:spcPts val="6049"/>
              </a:lnSpc>
            </a:pPr>
            <a:r>
              <a:rPr lang="en-US" sz="4999">
                <a:solidFill>
                  <a:srgbClr val="FFFFFF"/>
                </a:solidFill>
                <a:latin typeface="Eastman Grotesque"/>
                <a:ea typeface="Eastman Grotesque"/>
                <a:cs typeface="Eastman Grotesque"/>
                <a:sym typeface="Eastman Grotesque"/>
              </a:rPr>
              <a:t>4.Tools and technology  </a:t>
            </a:r>
          </a:p>
          <a:p>
            <a:pPr algn="just">
              <a:lnSpc>
                <a:spcPts val="6049"/>
              </a:lnSpc>
            </a:pPr>
            <a:r>
              <a:rPr lang="en-US" sz="4999">
                <a:solidFill>
                  <a:srgbClr val="FFFFFF"/>
                </a:solidFill>
                <a:latin typeface="Eastman Grotesque"/>
                <a:ea typeface="Eastman Grotesque"/>
                <a:cs typeface="Eastman Grotesque"/>
                <a:sym typeface="Eastman Grotesque"/>
              </a:rPr>
              <a:t>5.Portfolio design and layout  </a:t>
            </a:r>
          </a:p>
          <a:p>
            <a:pPr algn="just">
              <a:lnSpc>
                <a:spcPts val="6049"/>
              </a:lnSpc>
            </a:pPr>
            <a:r>
              <a:rPr lang="en-US" sz="4999">
                <a:solidFill>
                  <a:srgbClr val="FFFFFF"/>
                </a:solidFill>
                <a:latin typeface="Eastman Grotesque"/>
                <a:ea typeface="Eastman Grotesque"/>
                <a:cs typeface="Eastman Grotesque"/>
                <a:sym typeface="Eastman Grotesque"/>
              </a:rPr>
              <a:t>6.Features and functionality  </a:t>
            </a:r>
          </a:p>
          <a:p>
            <a:pPr algn="just">
              <a:lnSpc>
                <a:spcPts val="6049"/>
              </a:lnSpc>
            </a:pPr>
            <a:r>
              <a:rPr lang="en-US" sz="4999">
                <a:solidFill>
                  <a:srgbClr val="FFFFFF"/>
                </a:solidFill>
                <a:latin typeface="Eastman Grotesque"/>
                <a:ea typeface="Eastman Grotesque"/>
                <a:cs typeface="Eastman Grotesque"/>
                <a:sym typeface="Eastman Grotesque"/>
              </a:rPr>
              <a:t>7.Results and screenshots  </a:t>
            </a:r>
          </a:p>
          <a:p>
            <a:pPr algn="just">
              <a:lnSpc>
                <a:spcPts val="6049"/>
              </a:lnSpc>
            </a:pPr>
            <a:r>
              <a:rPr lang="en-US" sz="4999">
                <a:solidFill>
                  <a:srgbClr val="FFFFFF"/>
                </a:solidFill>
                <a:latin typeface="Eastman Grotesque"/>
                <a:ea typeface="Eastman Grotesque"/>
                <a:cs typeface="Eastman Grotesque"/>
                <a:sym typeface="Eastman Grotesque"/>
              </a:rPr>
              <a:t>8.Conclusion  </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21633"/>
        </a:solidFill>
      </p:bgPr>
    </p:bg>
    <p:spTree>
      <p:nvGrpSpPr>
        <p:cNvPr id="1" name=""/>
        <p:cNvGrpSpPr/>
        <p:nvPr/>
      </p:nvGrpSpPr>
      <p:grpSpPr>
        <a:xfrm>
          <a:off x="0" y="0"/>
          <a:ext cx="0" cy="0"/>
          <a:chOff x="0" y="0"/>
          <a:chExt cx="0" cy="0"/>
        </a:xfrm>
      </p:grpSpPr>
      <p:sp>
        <p:nvSpPr>
          <p:cNvPr name="Freeform 2" id="2"/>
          <p:cNvSpPr/>
          <p:nvPr/>
        </p:nvSpPr>
        <p:spPr>
          <a:xfrm flipH="false" flipV="false" rot="0">
            <a:off x="14996471" y="3254817"/>
            <a:ext cx="6583058" cy="6583058"/>
          </a:xfrm>
          <a:custGeom>
            <a:avLst/>
            <a:gdLst/>
            <a:ahLst/>
            <a:cxnLst/>
            <a:rect r="r" b="b" t="t" l="l"/>
            <a:pathLst>
              <a:path h="6583058" w="6583058">
                <a:moveTo>
                  <a:pt x="0" y="0"/>
                </a:moveTo>
                <a:lnTo>
                  <a:pt x="6583058" y="0"/>
                </a:lnTo>
                <a:lnTo>
                  <a:pt x="6583058" y="6583058"/>
                </a:lnTo>
                <a:lnTo>
                  <a:pt x="0" y="658305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0" y="6054301"/>
            <a:ext cx="18288000" cy="877529"/>
          </a:xfrm>
          <a:custGeom>
            <a:avLst/>
            <a:gdLst/>
            <a:ahLst/>
            <a:cxnLst/>
            <a:rect r="r" b="b" t="t" l="l"/>
            <a:pathLst>
              <a:path h="877529" w="18288000">
                <a:moveTo>
                  <a:pt x="0" y="0"/>
                </a:moveTo>
                <a:lnTo>
                  <a:pt x="18288000" y="0"/>
                </a:lnTo>
                <a:lnTo>
                  <a:pt x="18288000" y="877529"/>
                </a:lnTo>
                <a:lnTo>
                  <a:pt x="0" y="87752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0" y="-36640"/>
            <a:ext cx="18288000" cy="6582986"/>
            <a:chOff x="0" y="0"/>
            <a:chExt cx="24384000" cy="8777315"/>
          </a:xfrm>
        </p:grpSpPr>
        <p:sp>
          <p:nvSpPr>
            <p:cNvPr name="Freeform 5" id="5"/>
            <p:cNvSpPr/>
            <p:nvPr/>
          </p:nvSpPr>
          <p:spPr>
            <a:xfrm flipH="false" flipV="false" rot="0">
              <a:off x="0" y="0"/>
              <a:ext cx="24384000" cy="8777351"/>
            </a:xfrm>
            <a:custGeom>
              <a:avLst/>
              <a:gdLst/>
              <a:ahLst/>
              <a:cxnLst/>
              <a:rect r="r" b="b" t="t" l="l"/>
              <a:pathLst>
                <a:path h="8777351" w="24384000">
                  <a:moveTo>
                    <a:pt x="0" y="0"/>
                  </a:moveTo>
                  <a:lnTo>
                    <a:pt x="24384000" y="0"/>
                  </a:lnTo>
                  <a:lnTo>
                    <a:pt x="24384000" y="8777351"/>
                  </a:lnTo>
                  <a:lnTo>
                    <a:pt x="0" y="8777351"/>
                  </a:lnTo>
                  <a:close/>
                </a:path>
              </a:pathLst>
            </a:custGeom>
            <a:blipFill>
              <a:blip r:embed="rId6"/>
              <a:stretch>
                <a:fillRect l="0" t="-28133" r="0" b="-28132"/>
              </a:stretch>
            </a:blipFill>
          </p:spPr>
        </p:sp>
      </p:grpSp>
      <p:sp>
        <p:nvSpPr>
          <p:cNvPr name="TextBox 6" id="6"/>
          <p:cNvSpPr txBox="true"/>
          <p:nvPr/>
        </p:nvSpPr>
        <p:spPr>
          <a:xfrm rot="0">
            <a:off x="379769" y="7160430"/>
            <a:ext cx="7508261" cy="439928"/>
          </a:xfrm>
          <a:prstGeom prst="rect">
            <a:avLst/>
          </a:prstGeom>
        </p:spPr>
        <p:txBody>
          <a:bodyPr anchor="t" rtlCol="false" tIns="0" lIns="0" bIns="0" rIns="0">
            <a:spAutoFit/>
          </a:bodyPr>
          <a:lstStyle/>
          <a:p>
            <a:pPr algn="l">
              <a:lnSpc>
                <a:spcPts val="3916"/>
              </a:lnSpc>
            </a:pPr>
            <a:r>
              <a:rPr lang="en-US" sz="4400" b="true">
                <a:solidFill>
                  <a:srgbClr val="00E8FF"/>
                </a:solidFill>
                <a:latin typeface="TT Supermolot Neue Bold"/>
                <a:ea typeface="TT Supermolot Neue Bold"/>
                <a:cs typeface="TT Supermolot Neue Bold"/>
                <a:sym typeface="TT Supermolot Neue Bold"/>
              </a:rPr>
              <a:t>1.PROBLEM STATEMENT :</a:t>
            </a:r>
          </a:p>
        </p:txBody>
      </p:sp>
      <p:sp>
        <p:nvSpPr>
          <p:cNvPr name="TextBox 7" id="7"/>
          <p:cNvSpPr txBox="true"/>
          <p:nvPr/>
        </p:nvSpPr>
        <p:spPr>
          <a:xfrm rot="0">
            <a:off x="3776261" y="7581308"/>
            <a:ext cx="9527593" cy="2682875"/>
          </a:xfrm>
          <a:prstGeom prst="rect">
            <a:avLst/>
          </a:prstGeom>
        </p:spPr>
        <p:txBody>
          <a:bodyPr anchor="t" rtlCol="false" tIns="0" lIns="0" bIns="0" rIns="0">
            <a:spAutoFit/>
          </a:bodyPr>
          <a:lstStyle/>
          <a:p>
            <a:pPr algn="just">
              <a:lnSpc>
                <a:spcPts val="3024"/>
              </a:lnSpc>
            </a:pPr>
          </a:p>
          <a:p>
            <a:pPr algn="just">
              <a:lnSpc>
                <a:spcPts val="3024"/>
              </a:lnSpc>
            </a:pPr>
            <a:r>
              <a:rPr lang="en-US" sz="2499">
                <a:solidFill>
                  <a:srgbClr val="FFFFFF"/>
                </a:solidFill>
                <a:latin typeface="Eastman Grotesque"/>
                <a:ea typeface="Eastman Grotesque"/>
                <a:cs typeface="Eastman Grotesque"/>
                <a:sym typeface="Eastman Grotesque"/>
              </a:rPr>
              <a:t> The project aims to create an informative web page about the internet and web, highlighting their importance, functionality, and impact on modern society. The goal is to educate users about the basics of the internet and web, their differences, and their role in shaping the digital world.</a:t>
            </a:r>
          </a:p>
          <a:p>
            <a:pPr algn="just">
              <a:lnSpc>
                <a:spcPts val="3024"/>
              </a:lnSpc>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21633"/>
        </a:solidFill>
      </p:bgPr>
    </p:bg>
    <p:spTree>
      <p:nvGrpSpPr>
        <p:cNvPr id="1" name=""/>
        <p:cNvGrpSpPr/>
        <p:nvPr/>
      </p:nvGrpSpPr>
      <p:grpSpPr>
        <a:xfrm>
          <a:off x="0" y="0"/>
          <a:ext cx="0" cy="0"/>
          <a:chOff x="0" y="0"/>
          <a:chExt cx="0" cy="0"/>
        </a:xfrm>
      </p:grpSpPr>
      <p:sp>
        <p:nvSpPr>
          <p:cNvPr name="Freeform 2" id="2"/>
          <p:cNvSpPr/>
          <p:nvPr/>
        </p:nvSpPr>
        <p:spPr>
          <a:xfrm flipH="false" flipV="false" rot="0">
            <a:off x="14604741" y="-3430014"/>
            <a:ext cx="6583058" cy="6583058"/>
          </a:xfrm>
          <a:custGeom>
            <a:avLst/>
            <a:gdLst/>
            <a:ahLst/>
            <a:cxnLst/>
            <a:rect r="r" b="b" t="t" l="l"/>
            <a:pathLst>
              <a:path h="6583058" w="6583058">
                <a:moveTo>
                  <a:pt x="0" y="0"/>
                </a:moveTo>
                <a:lnTo>
                  <a:pt x="6583058" y="0"/>
                </a:lnTo>
                <a:lnTo>
                  <a:pt x="6583058" y="6583058"/>
                </a:lnTo>
                <a:lnTo>
                  <a:pt x="0" y="658305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605640" y="1973236"/>
            <a:ext cx="6190661" cy="6340528"/>
          </a:xfrm>
          <a:custGeom>
            <a:avLst/>
            <a:gdLst/>
            <a:ahLst/>
            <a:cxnLst/>
            <a:rect r="r" b="b" t="t" l="l"/>
            <a:pathLst>
              <a:path h="6340528" w="6190661">
                <a:moveTo>
                  <a:pt x="0" y="0"/>
                </a:moveTo>
                <a:lnTo>
                  <a:pt x="6190661" y="0"/>
                </a:lnTo>
                <a:lnTo>
                  <a:pt x="6190661" y="6340528"/>
                </a:lnTo>
                <a:lnTo>
                  <a:pt x="0" y="6340528"/>
                </a:lnTo>
                <a:lnTo>
                  <a:pt x="0" y="0"/>
                </a:lnTo>
                <a:close/>
              </a:path>
            </a:pathLst>
          </a:custGeom>
          <a:blipFill>
            <a:blip r:embed="rId4">
              <a:extLst>
                <a:ext uri="{96DAC541-7B7A-43D3-8B79-37D633B846F1}">
                  <asvg:svgBlip xmlns:asvg="http://schemas.microsoft.com/office/drawing/2016/SVG/main" r:embed="rId5"/>
                </a:ext>
              </a:extLst>
            </a:blip>
            <a:stretch>
              <a:fillRect l="0" t="-19" r="0" b="-19"/>
            </a:stretch>
          </a:blipFill>
        </p:spPr>
      </p:sp>
      <p:sp>
        <p:nvSpPr>
          <p:cNvPr name="TextBox 4" id="4"/>
          <p:cNvSpPr txBox="true"/>
          <p:nvPr/>
        </p:nvSpPr>
        <p:spPr>
          <a:xfrm rot="0">
            <a:off x="1028700" y="3133994"/>
            <a:ext cx="8115300" cy="5634101"/>
          </a:xfrm>
          <a:prstGeom prst="rect">
            <a:avLst/>
          </a:prstGeom>
        </p:spPr>
        <p:txBody>
          <a:bodyPr anchor="t" rtlCol="false" tIns="0" lIns="0" bIns="0" rIns="0">
            <a:spAutoFit/>
          </a:bodyPr>
          <a:lstStyle/>
          <a:p>
            <a:pPr algn="just">
              <a:lnSpc>
                <a:spcPts val="4476"/>
              </a:lnSpc>
            </a:pPr>
          </a:p>
          <a:p>
            <a:pPr algn="just">
              <a:lnSpc>
                <a:spcPts val="4476"/>
              </a:lnSpc>
            </a:pPr>
            <a:r>
              <a:rPr lang="en-US" sz="3699">
                <a:solidFill>
                  <a:srgbClr val="FFFFFF"/>
                </a:solidFill>
                <a:latin typeface="Eastman Grotesque"/>
                <a:ea typeface="Eastman Grotesque"/>
                <a:cs typeface="Eastman Grotesque"/>
                <a:sym typeface="Eastman Grotesque"/>
              </a:rPr>
              <a:t> The "Internet and Web" project is a web-based application designed to provide users with a comprehensive understanding of the internet and web. The project will include interactive features, informative content, and a user-friendly interface to engage users and facilitate learning.</a:t>
            </a:r>
          </a:p>
          <a:p>
            <a:pPr algn="just">
              <a:lnSpc>
                <a:spcPts val="4476"/>
              </a:lnSpc>
            </a:pPr>
          </a:p>
        </p:txBody>
      </p:sp>
      <p:sp>
        <p:nvSpPr>
          <p:cNvPr name="TextBox 5" id="5"/>
          <p:cNvSpPr txBox="true"/>
          <p:nvPr/>
        </p:nvSpPr>
        <p:spPr>
          <a:xfrm rot="0">
            <a:off x="688302" y="2258986"/>
            <a:ext cx="7335479" cy="536448"/>
          </a:xfrm>
          <a:prstGeom prst="rect">
            <a:avLst/>
          </a:prstGeom>
        </p:spPr>
        <p:txBody>
          <a:bodyPr anchor="t" rtlCol="false" tIns="0" lIns="0" bIns="0" rIns="0">
            <a:spAutoFit/>
          </a:bodyPr>
          <a:lstStyle/>
          <a:p>
            <a:pPr algn="l">
              <a:lnSpc>
                <a:spcPts val="4806"/>
              </a:lnSpc>
            </a:pPr>
            <a:r>
              <a:rPr lang="en-US" sz="5400" b="true">
                <a:solidFill>
                  <a:srgbClr val="00E8FF"/>
                </a:solidFill>
                <a:latin typeface="TT Supermolot Neue Bold"/>
                <a:ea typeface="TT Supermolot Neue Bold"/>
                <a:cs typeface="TT Supermolot Neue Bold"/>
                <a:sym typeface="TT Supermolot Neue Bold"/>
              </a:rPr>
              <a:t>2.PROJECT OVERVIEW :</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21633"/>
        </a:solidFill>
      </p:bgPr>
    </p:bg>
    <p:spTree>
      <p:nvGrpSpPr>
        <p:cNvPr id="1" name=""/>
        <p:cNvGrpSpPr/>
        <p:nvPr/>
      </p:nvGrpSpPr>
      <p:grpSpPr>
        <a:xfrm>
          <a:off x="0" y="0"/>
          <a:ext cx="0" cy="0"/>
          <a:chOff x="0" y="0"/>
          <a:chExt cx="0" cy="0"/>
        </a:xfrm>
      </p:grpSpPr>
      <p:sp>
        <p:nvSpPr>
          <p:cNvPr name="Freeform 2" id="2"/>
          <p:cNvSpPr/>
          <p:nvPr/>
        </p:nvSpPr>
        <p:spPr>
          <a:xfrm flipH="false" flipV="false" rot="0">
            <a:off x="1886515" y="2019545"/>
            <a:ext cx="4067514" cy="5339219"/>
          </a:xfrm>
          <a:custGeom>
            <a:avLst/>
            <a:gdLst/>
            <a:ahLst/>
            <a:cxnLst/>
            <a:rect r="r" b="b" t="t" l="l"/>
            <a:pathLst>
              <a:path h="5339219" w="4067514">
                <a:moveTo>
                  <a:pt x="0" y="0"/>
                </a:moveTo>
                <a:lnTo>
                  <a:pt x="4067514" y="0"/>
                </a:lnTo>
                <a:lnTo>
                  <a:pt x="4067514" y="5339219"/>
                </a:lnTo>
                <a:lnTo>
                  <a:pt x="0" y="5339219"/>
                </a:lnTo>
                <a:lnTo>
                  <a:pt x="0" y="0"/>
                </a:lnTo>
                <a:close/>
              </a:path>
            </a:pathLst>
          </a:custGeom>
          <a:blipFill>
            <a:blip r:embed="rId2">
              <a:extLst>
                <a:ext uri="{96DAC541-7B7A-43D3-8B79-37D633B846F1}">
                  <asvg:svgBlip xmlns:asvg="http://schemas.microsoft.com/office/drawing/2016/SVG/main" r:embed="rId3"/>
                </a:ext>
              </a:extLst>
            </a:blip>
            <a:stretch>
              <a:fillRect l="0" t="-283" r="0" b="-283"/>
            </a:stretch>
          </a:blipFill>
        </p:spPr>
      </p:sp>
      <p:sp>
        <p:nvSpPr>
          <p:cNvPr name="Freeform 3" id="3"/>
          <p:cNvSpPr/>
          <p:nvPr/>
        </p:nvSpPr>
        <p:spPr>
          <a:xfrm flipH="false" flipV="false" rot="0">
            <a:off x="14996471" y="-2930300"/>
            <a:ext cx="6583058" cy="6583058"/>
          </a:xfrm>
          <a:custGeom>
            <a:avLst/>
            <a:gdLst/>
            <a:ahLst/>
            <a:cxnLst/>
            <a:rect r="r" b="b" t="t" l="l"/>
            <a:pathLst>
              <a:path h="6583058" w="6583058">
                <a:moveTo>
                  <a:pt x="0" y="0"/>
                </a:moveTo>
                <a:lnTo>
                  <a:pt x="6583058" y="0"/>
                </a:lnTo>
                <a:lnTo>
                  <a:pt x="6583058" y="6583058"/>
                </a:lnTo>
                <a:lnTo>
                  <a:pt x="0" y="658305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7655872" y="1818546"/>
            <a:ext cx="9573735" cy="954449"/>
          </a:xfrm>
          <a:prstGeom prst="rect">
            <a:avLst/>
          </a:prstGeom>
        </p:spPr>
        <p:txBody>
          <a:bodyPr anchor="t" rtlCol="false" tIns="0" lIns="0" bIns="0" rIns="0">
            <a:spAutoFit/>
          </a:bodyPr>
          <a:lstStyle/>
          <a:p>
            <a:pPr algn="l">
              <a:lnSpc>
                <a:spcPts val="8841"/>
              </a:lnSpc>
            </a:pPr>
            <a:r>
              <a:rPr lang="en-US" sz="9933" b="true">
                <a:solidFill>
                  <a:srgbClr val="00E8FF"/>
                </a:solidFill>
                <a:latin typeface="TT Supermolot Neue Bold"/>
                <a:ea typeface="TT Supermolot Neue Bold"/>
                <a:cs typeface="TT Supermolot Neue Bold"/>
                <a:sym typeface="TT Supermolot Neue Bold"/>
              </a:rPr>
              <a:t>3.END USER:</a:t>
            </a:r>
          </a:p>
        </p:txBody>
      </p:sp>
      <p:sp>
        <p:nvSpPr>
          <p:cNvPr name="TextBox 5" id="5"/>
          <p:cNvSpPr txBox="true"/>
          <p:nvPr/>
        </p:nvSpPr>
        <p:spPr>
          <a:xfrm rot="0">
            <a:off x="8135195" y="2753944"/>
            <a:ext cx="7229853" cy="7748778"/>
          </a:xfrm>
          <a:prstGeom prst="rect">
            <a:avLst/>
          </a:prstGeom>
        </p:spPr>
        <p:txBody>
          <a:bodyPr anchor="t" rtlCol="false" tIns="0" lIns="0" bIns="0" rIns="0">
            <a:spAutoFit/>
          </a:bodyPr>
          <a:lstStyle/>
          <a:p>
            <a:pPr algn="just">
              <a:lnSpc>
                <a:spcPts val="4356"/>
              </a:lnSpc>
            </a:pPr>
          </a:p>
          <a:p>
            <a:pPr algn="just">
              <a:lnSpc>
                <a:spcPts val="4356"/>
              </a:lnSpc>
            </a:pPr>
            <a:r>
              <a:rPr lang="en-US" sz="3600">
                <a:solidFill>
                  <a:srgbClr val="FFFFFF"/>
                </a:solidFill>
                <a:latin typeface="Eastman Grotesque"/>
                <a:ea typeface="Eastman Grotesque"/>
                <a:cs typeface="Eastman Grotesque"/>
                <a:sym typeface="Eastman Grotesque"/>
              </a:rPr>
              <a:t> The end users of this project are:</a:t>
            </a:r>
          </a:p>
          <a:p>
            <a:pPr algn="just">
              <a:lnSpc>
                <a:spcPts val="4356"/>
              </a:lnSpc>
            </a:pPr>
            <a:r>
              <a:rPr lang="en-US" sz="3600">
                <a:solidFill>
                  <a:srgbClr val="FFFFFF"/>
                </a:solidFill>
                <a:latin typeface="Eastman Grotesque"/>
                <a:ea typeface="Eastman Grotesque"/>
                <a:cs typeface="Eastman Grotesque"/>
                <a:sym typeface="Eastman Grotesque"/>
              </a:rPr>
              <a:t>- Students: seeking to learn about the basics of the internet and web</a:t>
            </a:r>
          </a:p>
          <a:p>
            <a:pPr algn="just">
              <a:lnSpc>
                <a:spcPts val="4356"/>
              </a:lnSpc>
            </a:pPr>
          </a:p>
          <a:p>
            <a:pPr algn="just">
              <a:lnSpc>
                <a:spcPts val="4356"/>
              </a:lnSpc>
            </a:pPr>
            <a:r>
              <a:rPr lang="en-US" sz="3600">
                <a:solidFill>
                  <a:srgbClr val="FFFFFF"/>
                </a:solidFill>
                <a:latin typeface="Eastman Grotesque"/>
                <a:ea typeface="Eastman Grotesque"/>
                <a:cs typeface="Eastman Grotesque"/>
                <a:sym typeface="Eastman Grotesque"/>
              </a:rPr>
              <a:t>- Educators: looking for resources to teach students about the internet and web</a:t>
            </a:r>
          </a:p>
          <a:p>
            <a:pPr algn="just">
              <a:lnSpc>
                <a:spcPts val="4356"/>
              </a:lnSpc>
            </a:pPr>
          </a:p>
          <a:p>
            <a:pPr algn="just">
              <a:lnSpc>
                <a:spcPts val="4356"/>
              </a:lnSpc>
            </a:pPr>
            <a:r>
              <a:rPr lang="en-US" sz="3600">
                <a:solidFill>
                  <a:srgbClr val="FFFFFF"/>
                </a:solidFill>
                <a:latin typeface="Eastman Grotesque"/>
                <a:ea typeface="Eastman Grotesque"/>
                <a:cs typeface="Eastman Grotesque"/>
                <a:sym typeface="Eastman Grotesque"/>
              </a:rPr>
              <a:t>- General users: interested in understanding the fundamentals of the digital world</a:t>
            </a:r>
          </a:p>
          <a:p>
            <a:pPr algn="just">
              <a:lnSpc>
                <a:spcPts val="4356"/>
              </a:lnSpc>
            </a:pPr>
          </a:p>
          <a:p>
            <a:pPr algn="just">
              <a:lnSpc>
                <a:spcPts val="4356"/>
              </a:lnSpc>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21633"/>
        </a:solidFill>
      </p:bgPr>
    </p:bg>
    <p:spTree>
      <p:nvGrpSpPr>
        <p:cNvPr id="1" name=""/>
        <p:cNvGrpSpPr/>
        <p:nvPr/>
      </p:nvGrpSpPr>
      <p:grpSpPr>
        <a:xfrm>
          <a:off x="0" y="0"/>
          <a:ext cx="0" cy="0"/>
          <a:chOff x="0" y="0"/>
          <a:chExt cx="0" cy="0"/>
        </a:xfrm>
      </p:grpSpPr>
      <p:sp>
        <p:nvSpPr>
          <p:cNvPr name="Freeform 2" id="2"/>
          <p:cNvSpPr/>
          <p:nvPr/>
        </p:nvSpPr>
        <p:spPr>
          <a:xfrm flipH="false" flipV="false" rot="0">
            <a:off x="14486895" y="-1993474"/>
            <a:ext cx="6583058" cy="6583058"/>
          </a:xfrm>
          <a:custGeom>
            <a:avLst/>
            <a:gdLst/>
            <a:ahLst/>
            <a:cxnLst/>
            <a:rect r="r" b="b" t="t" l="l"/>
            <a:pathLst>
              <a:path h="6583058" w="6583058">
                <a:moveTo>
                  <a:pt x="0" y="0"/>
                </a:moveTo>
                <a:lnTo>
                  <a:pt x="6583058" y="0"/>
                </a:lnTo>
                <a:lnTo>
                  <a:pt x="6583058" y="6583058"/>
                </a:lnTo>
                <a:lnTo>
                  <a:pt x="0" y="658305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8851762" y="5457825"/>
            <a:ext cx="7860476" cy="5252224"/>
            <a:chOff x="0" y="0"/>
            <a:chExt cx="10480635" cy="7002965"/>
          </a:xfrm>
        </p:grpSpPr>
        <p:sp>
          <p:nvSpPr>
            <p:cNvPr name="Freeform 4" id="4"/>
            <p:cNvSpPr/>
            <p:nvPr/>
          </p:nvSpPr>
          <p:spPr>
            <a:xfrm flipH="false" flipV="false" rot="0">
              <a:off x="0" y="0"/>
              <a:ext cx="10480675" cy="7002907"/>
            </a:xfrm>
            <a:custGeom>
              <a:avLst/>
              <a:gdLst/>
              <a:ahLst/>
              <a:cxnLst/>
              <a:rect r="r" b="b" t="t" l="l"/>
              <a:pathLst>
                <a:path h="7002907" w="10480675">
                  <a:moveTo>
                    <a:pt x="0" y="0"/>
                  </a:moveTo>
                  <a:lnTo>
                    <a:pt x="10480675" y="0"/>
                  </a:lnTo>
                  <a:lnTo>
                    <a:pt x="10480675" y="7002907"/>
                  </a:lnTo>
                  <a:lnTo>
                    <a:pt x="0" y="7002907"/>
                  </a:lnTo>
                  <a:close/>
                </a:path>
              </a:pathLst>
            </a:custGeom>
            <a:blipFill>
              <a:blip r:embed="rId4"/>
              <a:stretch>
                <a:fillRect l="-9393" t="0" r="-9393" b="0"/>
              </a:stretch>
            </a:blipFill>
          </p:spPr>
        </p:sp>
      </p:grpSp>
      <p:sp>
        <p:nvSpPr>
          <p:cNvPr name="Freeform 5" id="5"/>
          <p:cNvSpPr/>
          <p:nvPr/>
        </p:nvSpPr>
        <p:spPr>
          <a:xfrm flipH="false" flipV="false" rot="0">
            <a:off x="0" y="2084143"/>
            <a:ext cx="484118" cy="6526502"/>
          </a:xfrm>
          <a:custGeom>
            <a:avLst/>
            <a:gdLst/>
            <a:ahLst/>
            <a:cxnLst/>
            <a:rect r="r" b="b" t="t" l="l"/>
            <a:pathLst>
              <a:path h="6526502" w="484118">
                <a:moveTo>
                  <a:pt x="0" y="0"/>
                </a:moveTo>
                <a:lnTo>
                  <a:pt x="484118" y="0"/>
                </a:lnTo>
                <a:lnTo>
                  <a:pt x="484118" y="6526502"/>
                </a:lnTo>
                <a:lnTo>
                  <a:pt x="0" y="652650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6" id="6"/>
          <p:cNvSpPr txBox="true"/>
          <p:nvPr/>
        </p:nvSpPr>
        <p:spPr>
          <a:xfrm rot="0">
            <a:off x="1000201" y="4497959"/>
            <a:ext cx="7335479" cy="1786383"/>
          </a:xfrm>
          <a:prstGeom prst="rect">
            <a:avLst/>
          </a:prstGeom>
        </p:spPr>
        <p:txBody>
          <a:bodyPr anchor="t" rtlCol="false" tIns="0" lIns="0" bIns="0" rIns="0">
            <a:spAutoFit/>
          </a:bodyPr>
          <a:lstStyle/>
          <a:p>
            <a:pPr algn="l">
              <a:lnSpc>
                <a:spcPts val="7654"/>
              </a:lnSpc>
            </a:pPr>
            <a:r>
              <a:rPr lang="en-US" sz="8600" b="true">
                <a:solidFill>
                  <a:srgbClr val="00E8FF"/>
                </a:solidFill>
                <a:latin typeface="TT Supermolot Neue Bold"/>
                <a:ea typeface="TT Supermolot Neue Bold"/>
                <a:cs typeface="TT Supermolot Neue Bold"/>
                <a:sym typeface="TT Supermolot Neue Bold"/>
              </a:rPr>
              <a:t>4.TOOLS AND TECHNOLOGY :</a:t>
            </a:r>
          </a:p>
        </p:txBody>
      </p:sp>
      <p:sp>
        <p:nvSpPr>
          <p:cNvPr name="TextBox 7" id="7"/>
          <p:cNvSpPr txBox="true"/>
          <p:nvPr/>
        </p:nvSpPr>
        <p:spPr>
          <a:xfrm rot="0">
            <a:off x="8851762" y="365252"/>
            <a:ext cx="7897692" cy="5092573"/>
          </a:xfrm>
          <a:prstGeom prst="rect">
            <a:avLst/>
          </a:prstGeom>
        </p:spPr>
        <p:txBody>
          <a:bodyPr anchor="t" rtlCol="false" tIns="0" lIns="0" bIns="0" rIns="0">
            <a:spAutoFit/>
          </a:bodyPr>
          <a:lstStyle/>
          <a:p>
            <a:pPr algn="just">
              <a:lnSpc>
                <a:spcPts val="3146"/>
              </a:lnSpc>
            </a:pPr>
          </a:p>
          <a:p>
            <a:pPr algn="just">
              <a:lnSpc>
                <a:spcPts val="3146"/>
              </a:lnSpc>
            </a:pPr>
            <a:r>
              <a:rPr lang="en-US" sz="2600">
                <a:solidFill>
                  <a:srgbClr val="FFFFFF"/>
                </a:solidFill>
                <a:latin typeface="Eastman Grotesque"/>
                <a:ea typeface="Eastman Grotesque"/>
                <a:cs typeface="Eastman Grotesque"/>
                <a:sym typeface="Eastman Grotesque"/>
              </a:rPr>
              <a:t> The project will utilize the following tools and technologies:</a:t>
            </a:r>
          </a:p>
          <a:p>
            <a:pPr algn="just">
              <a:lnSpc>
                <a:spcPts val="3146"/>
              </a:lnSpc>
            </a:pPr>
            <a:r>
              <a:rPr lang="en-US" sz="2600">
                <a:solidFill>
                  <a:srgbClr val="FFFFFF"/>
                </a:solidFill>
                <a:latin typeface="Eastman Grotesque"/>
                <a:ea typeface="Eastman Grotesque"/>
                <a:cs typeface="Eastman Grotesque"/>
                <a:sym typeface="Eastman Grotesque"/>
              </a:rPr>
              <a:t>- HTML (Hypertext Markup Language): for structuring and organizing content</a:t>
            </a:r>
          </a:p>
          <a:p>
            <a:pPr algn="just">
              <a:lnSpc>
                <a:spcPts val="3146"/>
              </a:lnSpc>
            </a:pPr>
          </a:p>
          <a:p>
            <a:pPr algn="just">
              <a:lnSpc>
                <a:spcPts val="3146"/>
              </a:lnSpc>
            </a:pPr>
            <a:r>
              <a:rPr lang="en-US" sz="2600">
                <a:solidFill>
                  <a:srgbClr val="FFFFFF"/>
                </a:solidFill>
                <a:latin typeface="Eastman Grotesque"/>
                <a:ea typeface="Eastman Grotesque"/>
                <a:cs typeface="Eastman Grotesque"/>
                <a:sym typeface="Eastman Grotesque"/>
              </a:rPr>
              <a:t>- CSS (Cascading Style Sheets): for styling and layout</a:t>
            </a:r>
          </a:p>
          <a:p>
            <a:pPr algn="just">
              <a:lnSpc>
                <a:spcPts val="3146"/>
              </a:lnSpc>
            </a:pPr>
          </a:p>
          <a:p>
            <a:pPr algn="just">
              <a:lnSpc>
                <a:spcPts val="3146"/>
              </a:lnSpc>
            </a:pPr>
            <a:r>
              <a:rPr lang="en-US" sz="2600">
                <a:solidFill>
                  <a:srgbClr val="FFFFFF"/>
                </a:solidFill>
                <a:latin typeface="Eastman Grotesque"/>
                <a:ea typeface="Eastman Grotesque"/>
                <a:cs typeface="Eastman Grotesque"/>
                <a:sym typeface="Eastman Grotesque"/>
              </a:rPr>
              <a:t>- JavaScript: for adding interactivity and dynamic effects</a:t>
            </a:r>
          </a:p>
          <a:p>
            <a:pPr algn="just">
              <a:lnSpc>
                <a:spcPts val="3146"/>
              </a:lnSpc>
            </a:pPr>
          </a:p>
          <a:p>
            <a:pPr algn="just">
              <a:lnSpc>
                <a:spcPts val="3146"/>
              </a:lnSpc>
            </a:pPr>
            <a:r>
              <a:rPr lang="en-US" sz="2600">
                <a:solidFill>
                  <a:srgbClr val="FFFFFF"/>
                </a:solidFill>
                <a:latin typeface="Eastman Grotesque"/>
                <a:ea typeface="Eastman Grotesque"/>
                <a:cs typeface="Eastman Grotesque"/>
                <a:sym typeface="Eastman Grotesque"/>
              </a:rPr>
              <a:t>- GitHub: for version control and collaboration</a:t>
            </a:r>
          </a:p>
          <a:p>
            <a:pPr algn="just">
              <a:lnSpc>
                <a:spcPts val="3146"/>
              </a:lnSpc>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21633"/>
        </a:solidFill>
      </p:bgPr>
    </p:bg>
    <p:spTree>
      <p:nvGrpSpPr>
        <p:cNvPr id="1" name=""/>
        <p:cNvGrpSpPr/>
        <p:nvPr/>
      </p:nvGrpSpPr>
      <p:grpSpPr>
        <a:xfrm>
          <a:off x="0" y="0"/>
          <a:ext cx="0" cy="0"/>
          <a:chOff x="0" y="0"/>
          <a:chExt cx="0" cy="0"/>
        </a:xfrm>
      </p:grpSpPr>
      <p:sp>
        <p:nvSpPr>
          <p:cNvPr name="Freeform 2" id="2"/>
          <p:cNvSpPr/>
          <p:nvPr/>
        </p:nvSpPr>
        <p:spPr>
          <a:xfrm flipH="false" flipV="false" rot="0">
            <a:off x="9144000" y="-567639"/>
            <a:ext cx="484118" cy="5439447"/>
          </a:xfrm>
          <a:custGeom>
            <a:avLst/>
            <a:gdLst/>
            <a:ahLst/>
            <a:cxnLst/>
            <a:rect r="r" b="b" t="t" l="l"/>
            <a:pathLst>
              <a:path h="5439447" w="484118">
                <a:moveTo>
                  <a:pt x="0" y="0"/>
                </a:moveTo>
                <a:lnTo>
                  <a:pt x="484118" y="0"/>
                </a:lnTo>
                <a:lnTo>
                  <a:pt x="484118" y="5439447"/>
                </a:lnTo>
                <a:lnTo>
                  <a:pt x="0" y="543944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0" y="0"/>
            <a:ext cx="9184905" cy="5578341"/>
            <a:chOff x="0" y="0"/>
            <a:chExt cx="12246540" cy="7437788"/>
          </a:xfrm>
        </p:grpSpPr>
        <p:sp>
          <p:nvSpPr>
            <p:cNvPr name="Freeform 4" id="4"/>
            <p:cNvSpPr/>
            <p:nvPr/>
          </p:nvSpPr>
          <p:spPr>
            <a:xfrm flipH="false" flipV="false" rot="0">
              <a:off x="0" y="0"/>
              <a:ext cx="12246483" cy="7437755"/>
            </a:xfrm>
            <a:custGeom>
              <a:avLst/>
              <a:gdLst/>
              <a:ahLst/>
              <a:cxnLst/>
              <a:rect r="r" b="b" t="t" l="l"/>
              <a:pathLst>
                <a:path h="7437755" w="12246483">
                  <a:moveTo>
                    <a:pt x="0" y="0"/>
                  </a:moveTo>
                  <a:lnTo>
                    <a:pt x="12246483" y="0"/>
                  </a:lnTo>
                  <a:lnTo>
                    <a:pt x="12246483" y="7437755"/>
                  </a:lnTo>
                  <a:lnTo>
                    <a:pt x="0" y="7437755"/>
                  </a:lnTo>
                  <a:close/>
                </a:path>
              </a:pathLst>
            </a:custGeom>
            <a:blipFill>
              <a:blip r:embed="rId4"/>
              <a:stretch>
                <a:fillRect l="0" t="-1454" r="0" b="-1454"/>
              </a:stretch>
            </a:blipFill>
          </p:spPr>
        </p:sp>
      </p:grpSp>
      <p:sp>
        <p:nvSpPr>
          <p:cNvPr name="TextBox 5" id="5"/>
          <p:cNvSpPr txBox="true"/>
          <p:nvPr/>
        </p:nvSpPr>
        <p:spPr>
          <a:xfrm rot="0">
            <a:off x="1293743" y="7238264"/>
            <a:ext cx="8334375" cy="2324176"/>
          </a:xfrm>
          <a:prstGeom prst="rect">
            <a:avLst/>
          </a:prstGeom>
        </p:spPr>
        <p:txBody>
          <a:bodyPr anchor="t" rtlCol="false" tIns="0" lIns="0" bIns="0" rIns="0">
            <a:spAutoFit/>
          </a:bodyPr>
          <a:lstStyle/>
          <a:p>
            <a:pPr algn="l">
              <a:lnSpc>
                <a:spcPts val="6461"/>
              </a:lnSpc>
            </a:pPr>
            <a:r>
              <a:rPr lang="en-US" sz="7259" b="true">
                <a:solidFill>
                  <a:srgbClr val="00E8FF"/>
                </a:solidFill>
                <a:latin typeface="TT Supermolot Neue Bold"/>
                <a:ea typeface="TT Supermolot Neue Bold"/>
                <a:cs typeface="TT Supermolot Neue Bold"/>
                <a:sym typeface="TT Supermolot Neue Bold"/>
              </a:rPr>
              <a:t>5.PORTFOLIO DESIGN AND LAYOUT :</a:t>
            </a:r>
          </a:p>
        </p:txBody>
      </p:sp>
      <p:sp>
        <p:nvSpPr>
          <p:cNvPr name="Freeform 6" id="6"/>
          <p:cNvSpPr/>
          <p:nvPr/>
        </p:nvSpPr>
        <p:spPr>
          <a:xfrm flipH="false" flipV="false" rot="0">
            <a:off x="14359501" y="-3714507"/>
            <a:ext cx="6583058" cy="6583058"/>
          </a:xfrm>
          <a:custGeom>
            <a:avLst/>
            <a:gdLst/>
            <a:ahLst/>
            <a:cxnLst/>
            <a:rect r="r" b="b" t="t" l="l"/>
            <a:pathLst>
              <a:path h="6583058" w="6583058">
                <a:moveTo>
                  <a:pt x="0" y="0"/>
                </a:moveTo>
                <a:lnTo>
                  <a:pt x="6583058" y="0"/>
                </a:lnTo>
                <a:lnTo>
                  <a:pt x="6583058" y="6583058"/>
                </a:lnTo>
                <a:lnTo>
                  <a:pt x="0" y="658305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7" id="7"/>
          <p:cNvSpPr txBox="true"/>
          <p:nvPr/>
        </p:nvSpPr>
        <p:spPr>
          <a:xfrm rot="0">
            <a:off x="10345858" y="987894"/>
            <a:ext cx="7305172" cy="7748778"/>
          </a:xfrm>
          <a:prstGeom prst="rect">
            <a:avLst/>
          </a:prstGeom>
        </p:spPr>
        <p:txBody>
          <a:bodyPr anchor="t" rtlCol="false" tIns="0" lIns="0" bIns="0" rIns="0">
            <a:spAutoFit/>
          </a:bodyPr>
          <a:lstStyle/>
          <a:p>
            <a:pPr algn="just">
              <a:lnSpc>
                <a:spcPts val="4356"/>
              </a:lnSpc>
            </a:pPr>
          </a:p>
          <a:p>
            <a:pPr algn="just">
              <a:lnSpc>
                <a:spcPts val="4356"/>
              </a:lnSpc>
            </a:pPr>
            <a:r>
              <a:rPr lang="en-US" sz="3600">
                <a:solidFill>
                  <a:srgbClr val="FFFFFF"/>
                </a:solidFill>
                <a:latin typeface="Eastman Grotesque"/>
                <a:ea typeface="Eastman Grotesque"/>
                <a:cs typeface="Eastman Grotesque"/>
                <a:sym typeface="Eastman Grotesque"/>
              </a:rPr>
              <a:t>The portfolio design will feature a clean and modern layout, with the following sections:</a:t>
            </a:r>
          </a:p>
          <a:p>
            <a:pPr algn="just">
              <a:lnSpc>
                <a:spcPts val="4356"/>
              </a:lnSpc>
            </a:pPr>
          </a:p>
          <a:p>
            <a:pPr algn="just">
              <a:lnSpc>
                <a:spcPts val="4356"/>
              </a:lnSpc>
            </a:pPr>
            <a:r>
              <a:rPr lang="en-US" sz="3600">
                <a:solidFill>
                  <a:srgbClr val="FFFFFF"/>
                </a:solidFill>
                <a:latin typeface="Eastman Grotesque"/>
                <a:ea typeface="Eastman Grotesque"/>
                <a:cs typeface="Eastman Grotesque"/>
                <a:sym typeface="Eastman Grotesque"/>
              </a:rPr>
              <a:t>- Header: featuring the project title, author name, and contact information</a:t>
            </a:r>
          </a:p>
          <a:p>
            <a:pPr algn="just">
              <a:lnSpc>
                <a:spcPts val="4356"/>
              </a:lnSpc>
            </a:pPr>
            <a:r>
              <a:rPr lang="en-US" sz="3600">
                <a:solidFill>
                  <a:srgbClr val="FFFFFF"/>
                </a:solidFill>
                <a:latin typeface="Eastman Grotesque"/>
                <a:ea typeface="Eastman Grotesque"/>
                <a:cs typeface="Eastman Grotesque"/>
                <a:sym typeface="Eastman Grotesque"/>
              </a:rPr>
              <a:t>- Main Content: divided into sections about the internet and web</a:t>
            </a:r>
          </a:p>
          <a:p>
            <a:pPr algn="just">
              <a:lnSpc>
                <a:spcPts val="4356"/>
              </a:lnSpc>
            </a:pPr>
            <a:r>
              <a:rPr lang="en-US" sz="3600">
                <a:solidFill>
                  <a:srgbClr val="FFFFFF"/>
                </a:solidFill>
                <a:latin typeface="Eastman Grotesque"/>
                <a:ea typeface="Eastman Grotesque"/>
                <a:cs typeface="Eastman Grotesque"/>
                <a:sym typeface="Eastman Grotesque"/>
              </a:rPr>
              <a:t>- Footer: including links to GitHub and other relevant reso</a:t>
            </a:r>
          </a:p>
          <a:p>
            <a:pPr algn="just">
              <a:lnSpc>
                <a:spcPts val="4356"/>
              </a:lnSpc>
            </a:pPr>
            <a:r>
              <a:rPr lang="en-US" sz="3600">
                <a:solidFill>
                  <a:srgbClr val="FFFFFF"/>
                </a:solidFill>
                <a:latin typeface="Eastman Grotesque"/>
                <a:ea typeface="Eastman Grotesque"/>
                <a:cs typeface="Eastman Grotesque"/>
                <a:sym typeface="Eastman Grotesque"/>
              </a:rPr>
              <a:t>urces</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21633"/>
        </a:solidFill>
      </p:bgPr>
    </p:bg>
    <p:spTree>
      <p:nvGrpSpPr>
        <p:cNvPr id="1" name=""/>
        <p:cNvGrpSpPr/>
        <p:nvPr/>
      </p:nvGrpSpPr>
      <p:grpSpPr>
        <a:xfrm>
          <a:off x="0" y="0"/>
          <a:ext cx="0" cy="0"/>
          <a:chOff x="0" y="0"/>
          <a:chExt cx="0" cy="0"/>
        </a:xfrm>
      </p:grpSpPr>
      <p:sp>
        <p:nvSpPr>
          <p:cNvPr name="Freeform 2" id="2"/>
          <p:cNvSpPr/>
          <p:nvPr/>
        </p:nvSpPr>
        <p:spPr>
          <a:xfrm flipH="false" flipV="false" rot="0">
            <a:off x="14423198" y="-3504991"/>
            <a:ext cx="6583058" cy="6583058"/>
          </a:xfrm>
          <a:custGeom>
            <a:avLst/>
            <a:gdLst/>
            <a:ahLst/>
            <a:cxnLst/>
            <a:rect r="r" b="b" t="t" l="l"/>
            <a:pathLst>
              <a:path h="6583058" w="6583058">
                <a:moveTo>
                  <a:pt x="0" y="0"/>
                </a:moveTo>
                <a:lnTo>
                  <a:pt x="6583058" y="0"/>
                </a:lnTo>
                <a:lnTo>
                  <a:pt x="6583058" y="6583058"/>
                </a:lnTo>
                <a:lnTo>
                  <a:pt x="0" y="658305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19075" y="6220384"/>
            <a:ext cx="18288000" cy="648056"/>
          </a:xfrm>
          <a:custGeom>
            <a:avLst/>
            <a:gdLst/>
            <a:ahLst/>
            <a:cxnLst/>
            <a:rect r="r" b="b" t="t" l="l"/>
            <a:pathLst>
              <a:path h="648056" w="18288000">
                <a:moveTo>
                  <a:pt x="0" y="0"/>
                </a:moveTo>
                <a:lnTo>
                  <a:pt x="18288000" y="0"/>
                </a:lnTo>
                <a:lnTo>
                  <a:pt x="18288000" y="648056"/>
                </a:lnTo>
                <a:lnTo>
                  <a:pt x="0" y="64805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219075" y="6616742"/>
            <a:ext cx="18288000" cy="4879933"/>
            <a:chOff x="0" y="0"/>
            <a:chExt cx="24384000" cy="6506577"/>
          </a:xfrm>
        </p:grpSpPr>
        <p:sp>
          <p:nvSpPr>
            <p:cNvPr name="Freeform 5" id="5"/>
            <p:cNvSpPr/>
            <p:nvPr/>
          </p:nvSpPr>
          <p:spPr>
            <a:xfrm flipH="false" flipV="false" rot="0">
              <a:off x="0" y="0"/>
              <a:ext cx="24384000" cy="6506591"/>
            </a:xfrm>
            <a:custGeom>
              <a:avLst/>
              <a:gdLst/>
              <a:ahLst/>
              <a:cxnLst/>
              <a:rect r="r" b="b" t="t" l="l"/>
              <a:pathLst>
                <a:path h="6506591" w="24384000">
                  <a:moveTo>
                    <a:pt x="0" y="0"/>
                  </a:moveTo>
                  <a:lnTo>
                    <a:pt x="24384000" y="0"/>
                  </a:lnTo>
                  <a:lnTo>
                    <a:pt x="24384000" y="6506591"/>
                  </a:lnTo>
                  <a:lnTo>
                    <a:pt x="0" y="6506591"/>
                  </a:lnTo>
                  <a:close/>
                </a:path>
              </a:pathLst>
            </a:custGeom>
            <a:blipFill>
              <a:blip r:embed="rId6"/>
              <a:stretch>
                <a:fillRect l="0" t="-55400" r="0" b="-55400"/>
              </a:stretch>
            </a:blipFill>
          </p:spPr>
        </p:sp>
      </p:grpSp>
      <p:sp>
        <p:nvSpPr>
          <p:cNvPr name="TextBox 6" id="6"/>
          <p:cNvSpPr txBox="true"/>
          <p:nvPr/>
        </p:nvSpPr>
        <p:spPr>
          <a:xfrm rot="0">
            <a:off x="1028700" y="2265661"/>
            <a:ext cx="8334375" cy="1505026"/>
          </a:xfrm>
          <a:prstGeom prst="rect">
            <a:avLst/>
          </a:prstGeom>
        </p:spPr>
        <p:txBody>
          <a:bodyPr anchor="t" rtlCol="false" tIns="0" lIns="0" bIns="0" rIns="0">
            <a:spAutoFit/>
          </a:bodyPr>
          <a:lstStyle/>
          <a:p>
            <a:pPr algn="l">
              <a:lnSpc>
                <a:spcPts val="6461"/>
              </a:lnSpc>
            </a:pPr>
            <a:r>
              <a:rPr lang="en-US" sz="7259" b="true">
                <a:solidFill>
                  <a:srgbClr val="00E8FF"/>
                </a:solidFill>
                <a:latin typeface="TT Supermolot Neue Bold"/>
                <a:ea typeface="TT Supermolot Neue Bold"/>
                <a:cs typeface="TT Supermolot Neue Bold"/>
                <a:sym typeface="TT Supermolot Neue Bold"/>
              </a:rPr>
              <a:t>6.FEATURES AND FUNCTIONALITY :</a:t>
            </a:r>
          </a:p>
        </p:txBody>
      </p:sp>
      <p:sp>
        <p:nvSpPr>
          <p:cNvPr name="TextBox 7" id="7"/>
          <p:cNvSpPr txBox="true"/>
          <p:nvPr/>
        </p:nvSpPr>
        <p:spPr>
          <a:xfrm rot="0">
            <a:off x="9858995" y="186749"/>
            <a:ext cx="6924025" cy="6178296"/>
          </a:xfrm>
          <a:prstGeom prst="rect">
            <a:avLst/>
          </a:prstGeom>
        </p:spPr>
        <p:txBody>
          <a:bodyPr anchor="t" rtlCol="false" tIns="0" lIns="0" bIns="0" rIns="0">
            <a:spAutoFit/>
          </a:bodyPr>
          <a:lstStyle/>
          <a:p>
            <a:pPr algn="just">
              <a:lnSpc>
                <a:spcPts val="3267"/>
              </a:lnSpc>
            </a:pPr>
          </a:p>
          <a:p>
            <a:pPr algn="just">
              <a:lnSpc>
                <a:spcPts val="3267"/>
              </a:lnSpc>
            </a:pPr>
            <a:r>
              <a:rPr lang="en-US" sz="2700">
                <a:solidFill>
                  <a:srgbClr val="FFFFFF"/>
                </a:solidFill>
                <a:latin typeface="Eastman Grotesque"/>
                <a:ea typeface="Eastman Grotesque"/>
                <a:cs typeface="Eastman Grotesque"/>
                <a:sym typeface="Eastman Grotesque"/>
              </a:rPr>
              <a:t> The project will include the following features and functionality:</a:t>
            </a:r>
          </a:p>
          <a:p>
            <a:pPr algn="just">
              <a:lnSpc>
                <a:spcPts val="3267"/>
              </a:lnSpc>
            </a:pPr>
            <a:r>
              <a:rPr lang="en-US" sz="2700">
                <a:solidFill>
                  <a:srgbClr val="FFFFFF"/>
                </a:solidFill>
                <a:latin typeface="Eastman Grotesque"/>
                <a:ea typeface="Eastman Grotesque"/>
                <a:cs typeface="Eastman Grotesque"/>
                <a:sym typeface="Eastman Grotesque"/>
              </a:rPr>
              <a:t>- Informative content: about the internet and web</a:t>
            </a:r>
          </a:p>
          <a:p>
            <a:pPr algn="just">
              <a:lnSpc>
                <a:spcPts val="3267"/>
              </a:lnSpc>
            </a:pPr>
          </a:p>
          <a:p>
            <a:pPr algn="just">
              <a:lnSpc>
                <a:spcPts val="3267"/>
              </a:lnSpc>
            </a:pPr>
            <a:r>
              <a:rPr lang="en-US" sz="2700">
                <a:solidFill>
                  <a:srgbClr val="FFFFFF"/>
                </a:solidFill>
                <a:latin typeface="Eastman Grotesque"/>
                <a:ea typeface="Eastman Grotesque"/>
                <a:cs typeface="Eastman Grotesque"/>
                <a:sym typeface="Eastman Grotesque"/>
              </a:rPr>
              <a:t>- Interactive elements: such as hover effects and animations</a:t>
            </a:r>
          </a:p>
          <a:p>
            <a:pPr algn="just">
              <a:lnSpc>
                <a:spcPts val="3267"/>
              </a:lnSpc>
            </a:pPr>
          </a:p>
          <a:p>
            <a:pPr algn="just">
              <a:lnSpc>
                <a:spcPts val="3267"/>
              </a:lnSpc>
            </a:pPr>
            <a:r>
              <a:rPr lang="en-US" sz="2700">
                <a:solidFill>
                  <a:srgbClr val="FFFFFF"/>
                </a:solidFill>
                <a:latin typeface="Eastman Grotesque"/>
                <a:ea typeface="Eastman Grotesque"/>
                <a:cs typeface="Eastman Grotesque"/>
                <a:sym typeface="Eastman Grotesque"/>
              </a:rPr>
              <a:t>- Responsive design: ensuring a smooth user experience across devices</a:t>
            </a:r>
          </a:p>
          <a:p>
            <a:pPr algn="just">
              <a:lnSpc>
                <a:spcPts val="3267"/>
              </a:lnSpc>
            </a:pPr>
          </a:p>
          <a:p>
            <a:pPr algn="just">
              <a:lnSpc>
                <a:spcPts val="3267"/>
              </a:lnSpc>
            </a:pPr>
            <a:r>
              <a:rPr lang="en-US" sz="2700">
                <a:solidFill>
                  <a:srgbClr val="FFFFFF"/>
                </a:solidFill>
                <a:latin typeface="Eastman Grotesque"/>
                <a:ea typeface="Eastman Grotesque"/>
                <a:cs typeface="Eastman Grotesque"/>
                <a:sym typeface="Eastman Grotesque"/>
              </a:rPr>
              <a:t>- Easy navigation: allowing users to quickly access different sections of the website</a:t>
            </a:r>
          </a:p>
          <a:p>
            <a:pPr algn="just">
              <a:lnSpc>
                <a:spcPts val="3267"/>
              </a:lnSpc>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DAGyvEX3WEQ</dc:identifier>
  <dcterms:modified xsi:type="dcterms:W3CDTF">2011-08-01T06:04:30Z</dcterms:modified>
  <cp:revision>1</cp:revision>
  <dc:title>Name jeenesh e nmid auttvu31024u18114 Register no31024u18020_20250909_182611_0000.pptx</dc:title>
</cp:coreProperties>
</file>